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6" r:id="rId2"/>
    <p:sldMasterId id="2147483698" r:id="rId3"/>
    <p:sldMasterId id="2147483710" r:id="rId4"/>
    <p:sldMasterId id="2147483720" r:id="rId5"/>
  </p:sldMasterIdLst>
  <p:notesMasterIdLst>
    <p:notesMasterId r:id="rId21"/>
  </p:notesMasterIdLst>
  <p:sldIdLst>
    <p:sldId id="303" r:id="rId6"/>
    <p:sldId id="298" r:id="rId7"/>
    <p:sldId id="299" r:id="rId8"/>
    <p:sldId id="288" r:id="rId9"/>
    <p:sldId id="293" r:id="rId10"/>
    <p:sldId id="287" r:id="rId11"/>
    <p:sldId id="281" r:id="rId12"/>
    <p:sldId id="300" r:id="rId13"/>
    <p:sldId id="302" r:id="rId14"/>
    <p:sldId id="291" r:id="rId15"/>
    <p:sldId id="304" r:id="rId16"/>
    <p:sldId id="295" r:id="rId17"/>
    <p:sldId id="282" r:id="rId18"/>
    <p:sldId id="29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E" initials="E" lastIdx="38" clrIdx="0"/>
  <p:cmAuthor id="1" name="SPO" initials="SP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024"/>
    <a:srgbClr val="460000"/>
    <a:srgbClr val="008A3E"/>
    <a:srgbClr val="FBC9F1"/>
    <a:srgbClr val="DC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5" autoAdjust="0"/>
    <p:restoredTop sz="78648" autoAdjust="0"/>
  </p:normalViewPr>
  <p:slideViewPr>
    <p:cSldViewPr>
      <p:cViewPr>
        <p:scale>
          <a:sx n="82" d="100"/>
          <a:sy n="82" d="100"/>
        </p:scale>
        <p:origin x="-1114"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2CD52-767B-4498-8245-C22A677C8284}" type="datetimeFigureOut">
              <a:rPr lang="en-US" smtClean="0"/>
              <a:pPr/>
              <a:t>5/26/2015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2A969-9289-48A2-A5DD-446A5A511C5E}" type="slidenum">
              <a:rPr lang="en-US" smtClean="0"/>
              <a:pPr/>
              <a:t>‹#›</a:t>
            </a:fld>
            <a:endParaRPr lang="en-US" dirty="0"/>
          </a:p>
        </p:txBody>
      </p:sp>
    </p:spTree>
    <p:extLst>
      <p:ext uri="{BB962C8B-B14F-4D97-AF65-F5344CB8AC3E}">
        <p14:creationId xmlns:p14="http://schemas.microsoft.com/office/powerpoint/2010/main" val="223729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2A969-9289-48A2-A5DD-446A5A511C5E}" type="slidenum">
              <a:rPr lang="en-US" smtClean="0"/>
              <a:pPr/>
              <a:t>3</a:t>
            </a:fld>
            <a:endParaRPr lang="en-US" dirty="0"/>
          </a:p>
        </p:txBody>
      </p:sp>
    </p:spTree>
    <p:extLst>
      <p:ext uri="{BB962C8B-B14F-4D97-AF65-F5344CB8AC3E}">
        <p14:creationId xmlns:p14="http://schemas.microsoft.com/office/powerpoint/2010/main" val="271897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from DOE Agency Financial Report</a:t>
            </a:r>
          </a:p>
          <a:p>
            <a:r>
              <a:rPr lang="en-US" dirty="0" smtClean="0"/>
              <a:t>FY 2013: 115,546</a:t>
            </a:r>
            <a:r>
              <a:rPr lang="en-US" baseline="0" dirty="0" smtClean="0"/>
              <a:t> (contractor + federal)</a:t>
            </a:r>
            <a:endParaRPr lang="en-US" dirty="0" smtClean="0"/>
          </a:p>
          <a:p>
            <a:r>
              <a:rPr lang="en-US" dirty="0" smtClean="0"/>
              <a:t>FY 2014: 109,160 (contractor</a:t>
            </a:r>
            <a:r>
              <a:rPr lang="en-US" baseline="0" dirty="0" smtClean="0"/>
              <a:t> + federal)</a:t>
            </a:r>
            <a:endParaRPr lang="en-US" dirty="0" smtClean="0"/>
          </a:p>
          <a:p>
            <a:endParaRPr lang="en-US" dirty="0" smtClean="0"/>
          </a:p>
          <a:p>
            <a:r>
              <a:rPr lang="en-US" dirty="0" smtClean="0"/>
              <a:t>$370</a:t>
            </a:r>
            <a:r>
              <a:rPr lang="en-US" baseline="0" dirty="0" smtClean="0"/>
              <a:t> million is all utility costs, but does not include “Non-Fleet Vehicles and Equipment”.  Non-Fleet V&amp;E does include some generators that are used at facilities, but mostly its heavy machinery like at Hanford. Also does not include renewables. Cost of renewables for FY14 was not available during the time of this presentation.</a:t>
            </a:r>
            <a:endParaRPr lang="en-US" dirty="0"/>
          </a:p>
        </p:txBody>
      </p:sp>
      <p:sp>
        <p:nvSpPr>
          <p:cNvPr id="4" name="Slide Number Placeholder 3"/>
          <p:cNvSpPr>
            <a:spLocks noGrp="1"/>
          </p:cNvSpPr>
          <p:nvPr>
            <p:ph type="sldNum" sz="quarter" idx="10"/>
          </p:nvPr>
        </p:nvSpPr>
        <p:spPr/>
        <p:txBody>
          <a:bodyPr/>
          <a:lstStyle/>
          <a:p>
            <a:pPr>
              <a:defRPr/>
            </a:pPr>
            <a:fld id="{8A313790-EB47-46BC-A572-11223B048F94}"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31596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Locations of DOE</a:t>
            </a:r>
            <a:r>
              <a:rPr lang="en-US" baseline="0" dirty="0" smtClean="0"/>
              <a:t> sites, offices, and laboratories.</a:t>
            </a:r>
            <a:endParaRPr lang="en-US" dirty="0"/>
          </a:p>
        </p:txBody>
      </p:sp>
      <p:sp>
        <p:nvSpPr>
          <p:cNvPr id="4" name="Slide Number Placeholder 3"/>
          <p:cNvSpPr>
            <a:spLocks noGrp="1"/>
          </p:cNvSpPr>
          <p:nvPr>
            <p:ph type="sldNum" sz="quarter" idx="10"/>
          </p:nvPr>
        </p:nvSpPr>
        <p:spPr/>
        <p:txBody>
          <a:bodyPr/>
          <a:lstStyle/>
          <a:p>
            <a:pPr>
              <a:defRPr/>
            </a:pPr>
            <a:fld id="{D9E6F73D-6F70-4B0C-8855-59709D679BB7}" type="slidenum">
              <a:rPr lang="en-US" smtClean="0"/>
              <a:pPr>
                <a:defRPr/>
              </a:pPr>
              <a:t>5</a:t>
            </a:fld>
            <a:endParaRPr lang="en-US" dirty="0"/>
          </a:p>
        </p:txBody>
      </p:sp>
    </p:spTree>
    <p:extLst>
      <p:ext uri="{BB962C8B-B14F-4D97-AF65-F5344CB8AC3E}">
        <p14:creationId xmlns:p14="http://schemas.microsoft.com/office/powerpoint/2010/main" val="303780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Total</a:t>
            </a:r>
            <a:r>
              <a:rPr lang="en-US" baseline="0" dirty="0" smtClean="0"/>
              <a:t> Energy use: 1) DOD, 2) Postal, 3) VA, 4) DOE  (DOE 3% of total)</a:t>
            </a:r>
          </a:p>
          <a:p>
            <a:pPr>
              <a:spcBef>
                <a:spcPct val="0"/>
              </a:spcBef>
            </a:pPr>
            <a:r>
              <a:rPr lang="en-US" baseline="0" dirty="0" smtClean="0"/>
              <a:t>Facility Energy use 1) DOD, 2) VA, 3) DOE (DOE 7.5% of total)</a:t>
            </a:r>
          </a:p>
          <a:p>
            <a:pPr>
              <a:spcBef>
                <a:spcPct val="0"/>
              </a:spcBef>
            </a:pPr>
            <a:endParaRPr lang="en-US" baseline="0" dirty="0" smtClean="0"/>
          </a:p>
          <a:p>
            <a:pPr>
              <a:spcBef>
                <a:spcPct val="0"/>
              </a:spcBef>
            </a:pPr>
            <a:r>
              <a:rPr lang="en-US" baseline="0" dirty="0" smtClean="0"/>
              <a:t>All data from FEMP; http://ctsedwweb.ee.doe.gov/Annual/Report/Report.aspx</a:t>
            </a:r>
          </a:p>
          <a:p>
            <a:pPr>
              <a:spcBef>
                <a:spcPct val="0"/>
              </a:spcBef>
            </a:pPr>
            <a:endParaRPr lang="en-US" baseline="0" dirty="0" smtClean="0"/>
          </a:p>
          <a:p>
            <a:pPr>
              <a:spcBef>
                <a:spcPct val="0"/>
              </a:spcBef>
            </a:pPr>
            <a:r>
              <a:rPr lang="en-US" baseline="0" dirty="0" smtClean="0"/>
              <a:t>No new FY14 data from FEMP</a:t>
            </a:r>
          </a:p>
          <a:p>
            <a:pPr>
              <a:spcBef>
                <a:spcPct val="0"/>
              </a:spcBef>
            </a:pPr>
            <a:endParaRPr lang="en-US" baseline="0" dirty="0" smtClean="0"/>
          </a:p>
          <a:p>
            <a:pPr>
              <a:spcBef>
                <a:spcPct val="0"/>
              </a:spcBef>
            </a:pPr>
            <a:r>
              <a:rPr lang="en-US" baseline="0" dirty="0" smtClean="0"/>
              <a:t>FY14 Data from Dashboard:</a:t>
            </a:r>
          </a:p>
          <a:p>
            <a:pPr>
              <a:spcBef>
                <a:spcPct val="0"/>
              </a:spcBef>
            </a:pPr>
            <a:r>
              <a:rPr lang="en-US" baseline="0" dirty="0" smtClean="0"/>
              <a:t>29.2 trillion </a:t>
            </a:r>
            <a:r>
              <a:rPr lang="en-US" baseline="0" dirty="0" err="1" smtClean="0"/>
              <a:t>Btus</a:t>
            </a:r>
            <a:r>
              <a:rPr lang="en-US" baseline="0" dirty="0" smtClean="0"/>
              <a:t> total energy (calculated independently using dashboard data)</a:t>
            </a:r>
          </a:p>
          <a:p>
            <a:pPr>
              <a:spcBef>
                <a:spcPct val="0"/>
              </a:spcBef>
            </a:pPr>
            <a:r>
              <a:rPr lang="en-US" baseline="0" dirty="0" smtClean="0"/>
              <a:t>5.03 million MWH electricity</a:t>
            </a:r>
          </a:p>
          <a:p>
            <a:pPr>
              <a:spcBef>
                <a:spcPct val="0"/>
              </a:spcBef>
            </a:pPr>
            <a:r>
              <a:rPr lang="en-US" baseline="0" dirty="0" smtClean="0"/>
              <a:t>5.9 billion gallons of potable water</a:t>
            </a:r>
          </a:p>
          <a:p>
            <a:pPr>
              <a:spcBef>
                <a:spcPct val="0"/>
              </a:spcBef>
            </a:pPr>
            <a:r>
              <a:rPr lang="en-US" baseline="0" dirty="0" smtClean="0"/>
              <a:t>103 million sq. </a:t>
            </a:r>
            <a:r>
              <a:rPr lang="en-US" baseline="0" dirty="0" err="1" smtClean="0"/>
              <a:t>ft</a:t>
            </a:r>
            <a:endParaRPr lang="en-US" baseline="0" dirty="0" smtClean="0"/>
          </a:p>
          <a:p>
            <a:pPr>
              <a:spcBef>
                <a:spcPct val="0"/>
              </a:spcBef>
            </a:pPr>
            <a:r>
              <a:rPr lang="en-US" baseline="0" dirty="0" smtClean="0"/>
              <a:t>3.1 million MTCO2e Scope 1&amp; 2</a:t>
            </a:r>
          </a:p>
          <a:p>
            <a:pPr>
              <a:spcBef>
                <a:spcPct val="0"/>
              </a:spcBef>
            </a:pPr>
            <a:endParaRPr lang="en-US" baseline="0" dirty="0" smtClean="0"/>
          </a:p>
          <a:p>
            <a:pPr>
              <a:spcBef>
                <a:spcPct val="0"/>
              </a:spcBef>
            </a:pPr>
            <a:endParaRPr lang="en-US" baseline="0"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8125" indent="-280048" eaLnBrk="0" hangingPunct="0">
              <a:defRPr>
                <a:solidFill>
                  <a:schemeClr val="tx1"/>
                </a:solidFill>
                <a:latin typeface="Arial" charset="0"/>
                <a:cs typeface="Arial" charset="0"/>
              </a:defRPr>
            </a:lvl2pPr>
            <a:lvl3pPr marL="1120192" indent="-224039" eaLnBrk="0" hangingPunct="0">
              <a:defRPr>
                <a:solidFill>
                  <a:schemeClr val="tx1"/>
                </a:solidFill>
                <a:latin typeface="Arial" charset="0"/>
                <a:cs typeface="Arial" charset="0"/>
              </a:defRPr>
            </a:lvl3pPr>
            <a:lvl4pPr marL="1568270" indent="-224039" eaLnBrk="0" hangingPunct="0">
              <a:defRPr>
                <a:solidFill>
                  <a:schemeClr val="tx1"/>
                </a:solidFill>
                <a:latin typeface="Arial" charset="0"/>
                <a:cs typeface="Arial" charset="0"/>
              </a:defRPr>
            </a:lvl4pPr>
            <a:lvl5pPr marL="2016347" indent="-224039" eaLnBrk="0" hangingPunct="0">
              <a:defRPr>
                <a:solidFill>
                  <a:schemeClr val="tx1"/>
                </a:solidFill>
                <a:latin typeface="Arial" charset="0"/>
                <a:cs typeface="Arial" charset="0"/>
              </a:defRPr>
            </a:lvl5pPr>
            <a:lvl6pPr marL="2464423" indent="-224039" eaLnBrk="0" fontAlgn="base" hangingPunct="0">
              <a:spcBef>
                <a:spcPct val="0"/>
              </a:spcBef>
              <a:spcAft>
                <a:spcPct val="0"/>
              </a:spcAft>
              <a:defRPr>
                <a:solidFill>
                  <a:schemeClr val="tx1"/>
                </a:solidFill>
                <a:latin typeface="Arial" charset="0"/>
                <a:cs typeface="Arial" charset="0"/>
              </a:defRPr>
            </a:lvl6pPr>
            <a:lvl7pPr marL="2912500" indent="-224039" eaLnBrk="0" fontAlgn="base" hangingPunct="0">
              <a:spcBef>
                <a:spcPct val="0"/>
              </a:spcBef>
              <a:spcAft>
                <a:spcPct val="0"/>
              </a:spcAft>
              <a:defRPr>
                <a:solidFill>
                  <a:schemeClr val="tx1"/>
                </a:solidFill>
                <a:latin typeface="Arial" charset="0"/>
                <a:cs typeface="Arial" charset="0"/>
              </a:defRPr>
            </a:lvl7pPr>
            <a:lvl8pPr marL="3360577" indent="-224039" eaLnBrk="0" fontAlgn="base" hangingPunct="0">
              <a:spcBef>
                <a:spcPct val="0"/>
              </a:spcBef>
              <a:spcAft>
                <a:spcPct val="0"/>
              </a:spcAft>
              <a:defRPr>
                <a:solidFill>
                  <a:schemeClr val="tx1"/>
                </a:solidFill>
                <a:latin typeface="Arial" charset="0"/>
                <a:cs typeface="Arial" charset="0"/>
              </a:defRPr>
            </a:lvl8pPr>
            <a:lvl9pPr marL="3808654" indent="-224039" eaLnBrk="0" fontAlgn="base" hangingPunct="0">
              <a:spcBef>
                <a:spcPct val="0"/>
              </a:spcBef>
              <a:spcAft>
                <a:spcPct val="0"/>
              </a:spcAft>
              <a:defRPr>
                <a:solidFill>
                  <a:schemeClr val="tx1"/>
                </a:solidFill>
                <a:latin typeface="Arial" charset="0"/>
                <a:cs typeface="Arial" charset="0"/>
              </a:defRPr>
            </a:lvl9pPr>
          </a:lstStyle>
          <a:p>
            <a:pPr eaLnBrk="1" hangingPunct="1"/>
            <a:fld id="{533B73B8-97D3-4227-A885-6941457202BB}" type="slidenum">
              <a:rPr lang="en-US" smtClean="0">
                <a:solidFill>
                  <a:srgbClr val="000000"/>
                </a:solidFill>
                <a:latin typeface="Calibri" pitchFamily="34" charset="0"/>
              </a:rPr>
              <a:pPr eaLnBrk="1" hangingPunct="1"/>
              <a:t>6</a:t>
            </a:fld>
            <a:endParaRPr lang="en-US" dirty="0"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Current performance pulled from DOE Sustainability Dashboard. Performance</a:t>
            </a:r>
            <a:r>
              <a:rPr lang="en-US" baseline="0" dirty="0" smtClean="0">
                <a:solidFill>
                  <a:srgbClr val="FF0000"/>
                </a:solidFill>
              </a:rPr>
              <a:t> </a:t>
            </a:r>
            <a:r>
              <a:rPr lang="en-US" dirty="0" smtClean="0">
                <a:solidFill>
                  <a:srgbClr val="FF0000"/>
                </a:solidFill>
              </a:rPr>
              <a:t>may be different from FEMP</a:t>
            </a:r>
            <a:r>
              <a:rPr lang="en-US" baseline="0" dirty="0" smtClean="0">
                <a:solidFill>
                  <a:srgbClr val="FF0000"/>
                </a:solidFill>
              </a:rPr>
              <a:t> due to differences in data calculation.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8A313790-EB47-46BC-A572-11223B048F94}" type="slidenum">
              <a:rPr lang="en-US" smtClean="0"/>
              <a:pPr>
                <a:defRPr/>
              </a:pPr>
              <a:t>10</a:t>
            </a:fld>
            <a:endParaRPr lang="en-US" dirty="0"/>
          </a:p>
        </p:txBody>
      </p:sp>
    </p:spTree>
    <p:extLst>
      <p:ext uri="{BB962C8B-B14F-4D97-AF65-F5344CB8AC3E}">
        <p14:creationId xmlns:p14="http://schemas.microsoft.com/office/powerpoint/2010/main" val="371730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pulled from Sustainability</a:t>
            </a:r>
            <a:r>
              <a:rPr lang="en-US" baseline="0" dirty="0" smtClean="0"/>
              <a:t> Dashboard</a:t>
            </a:r>
            <a:endParaRPr lang="en-US" dirty="0"/>
          </a:p>
        </p:txBody>
      </p:sp>
      <p:sp>
        <p:nvSpPr>
          <p:cNvPr id="4" name="Slide Number Placeholder 3"/>
          <p:cNvSpPr>
            <a:spLocks noGrp="1"/>
          </p:cNvSpPr>
          <p:nvPr>
            <p:ph type="sldNum" sz="quarter" idx="10"/>
          </p:nvPr>
        </p:nvSpPr>
        <p:spPr/>
        <p:txBody>
          <a:bodyPr/>
          <a:lstStyle/>
          <a:p>
            <a:fld id="{A542A969-9289-48A2-A5DD-446A5A511C5E}" type="slidenum">
              <a:rPr lang="en-US" smtClean="0"/>
              <a:t>11</a:t>
            </a:fld>
            <a:endParaRPr lang="en-US" dirty="0"/>
          </a:p>
        </p:txBody>
      </p:sp>
    </p:spTree>
    <p:extLst>
      <p:ext uri="{BB962C8B-B14F-4D97-AF65-F5344CB8AC3E}">
        <p14:creationId xmlns:p14="http://schemas.microsoft.com/office/powerpoint/2010/main" val="17263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a:t>
            </a:r>
            <a:r>
              <a:rPr lang="en-US" baseline="0" dirty="0" smtClean="0"/>
              <a:t> Sustainability Dashboard is online and will be used to gather data and will be instrumental in the future of DOE data compiling and reporting. It will be used to aid in the writing of the FY 2014 DOE SSPP.</a:t>
            </a:r>
          </a:p>
          <a:p>
            <a:endParaRPr lang="en-US" baseline="0" dirty="0" smtClean="0"/>
          </a:p>
          <a:p>
            <a:endParaRPr lang="en-US" baseline="0" dirty="0" smtClean="0"/>
          </a:p>
        </p:txBody>
      </p:sp>
      <p:sp>
        <p:nvSpPr>
          <p:cNvPr id="4" name="Slide Number Placeholder 3"/>
          <p:cNvSpPr>
            <a:spLocks noGrp="1"/>
          </p:cNvSpPr>
          <p:nvPr>
            <p:ph type="sldNum" sz="quarter" idx="5"/>
          </p:nvPr>
        </p:nvSpPr>
        <p:spPr/>
        <p:txBody>
          <a:bodyPr/>
          <a:lstStyle/>
          <a:p>
            <a:pPr>
              <a:defRPr/>
            </a:pPr>
            <a:fld id="{000F306C-31A6-4380-8E9C-D42BCAD38C44}"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16FBA03-0EC9-4DCC-ACC9-F118D65E80CD}"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spcBef>
                <a:spcPct val="20000"/>
              </a:spcBef>
              <a:buFont typeface="Arial"/>
              <a:buNone/>
              <a:defRPr/>
            </a:pPr>
            <a:r>
              <a:rPr lang="en-US" dirty="0" smtClean="0">
                <a:solidFill>
                  <a:prstClr val="white"/>
                </a:solidFill>
              </a:rPr>
              <a:t>Program Name or Ancillary Text</a:t>
            </a:r>
            <a:endParaRPr lang="en-US" dirty="0">
              <a:solidFill>
                <a:prstClr val="white"/>
              </a:solidFill>
            </a:endParaRP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a:spcBef>
                <a:spcPct val="20000"/>
              </a:spcBef>
              <a:buFont typeface="Arial"/>
              <a:buNone/>
              <a:defRPr/>
            </a:pPr>
            <a:r>
              <a:rPr lang="en-US" dirty="0" smtClean="0">
                <a:solidFill>
                  <a:prstClr val="white"/>
                </a:solidFill>
              </a:rPr>
              <a:t>eere.energy.gov</a:t>
            </a:r>
            <a:endParaRPr lang="en-US" dirty="0">
              <a:solidFill>
                <a:prstClr val="white"/>
              </a:solidFill>
            </a:endParaRP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6"/>
          <p:cNvSpPr/>
          <p:nvPr userDrawn="1"/>
        </p:nvSpPr>
        <p:spPr>
          <a:xfrm flipH="1">
            <a:off x="0" y="5092700"/>
            <a:ext cx="9144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endParaRPr>
          </a:p>
        </p:txBody>
      </p:sp>
      <p:pic>
        <p:nvPicPr>
          <p:cNvPr id="17" name="Picture 24"/>
          <p:cNvPicPr>
            <a:picLocks noChangeAspect="1" noChangeArrowheads="1"/>
          </p:cNvPicPr>
          <p:nvPr userDrawn="1"/>
        </p:nvPicPr>
        <p:blipFill>
          <a:blip r:embed="rId3" cstate="print"/>
          <a:srcRect l="30333" t="2467" b="49693"/>
          <a:stretch>
            <a:fillRect/>
          </a:stretch>
        </p:blipFill>
        <p:spPr bwMode="auto">
          <a:xfrm>
            <a:off x="0" y="965200"/>
            <a:ext cx="9144000" cy="41846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pic>
        <p:nvPicPr>
          <p:cNvPr id="23" name="Picture 22" descr="New_DOE_Logo_Color-White-Text_060208.png"/>
          <p:cNvPicPr>
            <a:picLocks noChangeAspect="1"/>
          </p:cNvPicPr>
          <p:nvPr userDrawn="1"/>
        </p:nvPicPr>
        <p:blipFill>
          <a:blip r:embed="rId4" cstate="print"/>
          <a:stretch>
            <a:fillRect/>
          </a:stretch>
        </p:blipFill>
        <p:spPr>
          <a:xfrm>
            <a:off x="6781800" y="152400"/>
            <a:ext cx="2133600" cy="582720"/>
          </a:xfrm>
          <a:prstGeom prst="rect">
            <a:avLst/>
          </a:prstGeom>
        </p:spPr>
      </p:pic>
    </p:spTree>
    <p:extLst>
      <p:ext uri="{BB962C8B-B14F-4D97-AF65-F5344CB8AC3E}">
        <p14:creationId xmlns:p14="http://schemas.microsoft.com/office/powerpoint/2010/main" val="498525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50565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50565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08DE35-EC39-41B4-9500-E6629BCF569D}" type="slidenum">
              <a:rPr lang="en-US">
                <a:solidFill>
                  <a:srgbClr val="50565C"/>
                </a:solidFill>
              </a:rPr>
              <a:pPr/>
              <a:t>‹#›</a:t>
            </a:fld>
            <a:endParaRPr lang="en-US" dirty="0">
              <a:solidFill>
                <a:srgbClr val="50565C"/>
              </a:solidFill>
            </a:endParaRPr>
          </a:p>
        </p:txBody>
      </p:sp>
    </p:spTree>
    <p:extLst>
      <p:ext uri="{BB962C8B-B14F-4D97-AF65-F5344CB8AC3E}">
        <p14:creationId xmlns:p14="http://schemas.microsoft.com/office/powerpoint/2010/main" val="29127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spcBef>
                <a:spcPct val="20000"/>
              </a:spcBef>
              <a:buFont typeface="Arial"/>
              <a:buNone/>
              <a:defRPr/>
            </a:pPr>
            <a:r>
              <a:rPr lang="en-US" dirty="0" smtClean="0">
                <a:solidFill>
                  <a:prstClr val="white"/>
                </a:solidFill>
              </a:rPr>
              <a:t>Program Name or Ancillary Text</a:t>
            </a:r>
            <a:endParaRPr lang="en-US" dirty="0">
              <a:solidFill>
                <a:prstClr val="white"/>
              </a:solidFill>
            </a:endParaRP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fontAlgn="base">
              <a:spcBef>
                <a:spcPct val="0"/>
              </a:spcBef>
              <a:spcAft>
                <a:spcPct val="0"/>
              </a:spcAft>
            </a:pPr>
            <a:endParaRPr lang="en-US" dirty="0">
              <a:solidFill>
                <a:srgbClr val="FFFFFF"/>
              </a:solidFill>
              <a:cs typeface="Arial" charset="0"/>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a:spcBef>
                <a:spcPct val="20000"/>
              </a:spcBef>
              <a:buFont typeface="Arial"/>
              <a:buNone/>
              <a:defRPr/>
            </a:pPr>
            <a:r>
              <a:rPr lang="en-US" dirty="0" smtClean="0">
                <a:solidFill>
                  <a:prstClr val="white"/>
                </a:solidFill>
              </a:rPr>
              <a:t>eere.energy.gov</a:t>
            </a:r>
            <a:endParaRPr lang="en-US" dirty="0">
              <a:solidFill>
                <a:prstClr val="white"/>
              </a:solidFill>
            </a:endParaRPr>
          </a:p>
        </p:txBody>
      </p:sp>
      <p:pic>
        <p:nvPicPr>
          <p:cNvPr id="12" name="Picture 18" descr="doe_logo_ppt.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6"/>
          <p:cNvSpPr/>
          <p:nvPr userDrawn="1"/>
        </p:nvSpPr>
        <p:spPr>
          <a:xfrm flipH="1">
            <a:off x="0" y="5092700"/>
            <a:ext cx="9144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fontAlgn="base">
              <a:spcBef>
                <a:spcPct val="0"/>
              </a:spcBef>
              <a:spcAft>
                <a:spcPct val="0"/>
              </a:spcAft>
            </a:pPr>
            <a:endParaRPr lang="en-US" dirty="0">
              <a:solidFill>
                <a:srgbClr val="FFFFFF"/>
              </a:solidFill>
              <a:cs typeface="Arial" charset="0"/>
            </a:endParaRPr>
          </a:p>
        </p:txBody>
      </p:sp>
      <p:pic>
        <p:nvPicPr>
          <p:cNvPr id="17" name="Picture 2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30333" t="2467" b="49693"/>
          <a:stretch>
            <a:fillRect/>
          </a:stretch>
        </p:blipFill>
        <p:spPr bwMode="auto">
          <a:xfrm>
            <a:off x="0" y="965200"/>
            <a:ext cx="9144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descr="New_DOE_Logo_Color-White-Text_060208.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81800" y="152400"/>
            <a:ext cx="2133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423075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94875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68342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891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9911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893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626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164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20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90826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457200" y="1590675"/>
            <a:ext cx="822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67175"/>
            <a:ext cx="8229600" cy="2325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683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endParaRPr lang="en-US" dirty="0">
              <a:solidFill>
                <a:srgbClr val="50565C"/>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dirty="0">
              <a:solidFill>
                <a:srgbClr val="50565C"/>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F087DE9-40B0-4345-8F46-8CFBB754B0D2}" type="slidenum">
              <a:rPr lang="en-US">
                <a:solidFill>
                  <a:srgbClr val="50565C"/>
                </a:solidFill>
                <a:cs typeface="Arial" charset="0"/>
              </a:rPr>
              <a:pPr fontAlgn="base">
                <a:spcBef>
                  <a:spcPct val="0"/>
                </a:spcBef>
                <a:spcAft>
                  <a:spcPct val="0"/>
                </a:spcAft>
                <a:defRPr/>
              </a:pPr>
              <a:t>‹#›</a:t>
            </a:fld>
            <a:endParaRPr lang="en-US" dirty="0">
              <a:solidFill>
                <a:srgbClr val="50565C"/>
              </a:solidFill>
              <a:cs typeface="Arial" charset="0"/>
            </a:endParaRPr>
          </a:p>
        </p:txBody>
      </p:sp>
    </p:spTree>
    <p:extLst>
      <p:ext uri="{BB962C8B-B14F-4D97-AF65-F5344CB8AC3E}">
        <p14:creationId xmlns:p14="http://schemas.microsoft.com/office/powerpoint/2010/main" val="204410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spcBef>
                <a:spcPct val="20000"/>
              </a:spcBef>
              <a:buFont typeface="Arial"/>
              <a:buNone/>
              <a:defRPr/>
            </a:pPr>
            <a:r>
              <a:rPr lang="en-US" dirty="0" smtClean="0">
                <a:solidFill>
                  <a:prstClr val="white"/>
                </a:solidFill>
              </a:rPr>
              <a:t>Program Name or Ancillary Text</a:t>
            </a:r>
            <a:endParaRPr lang="en-US" dirty="0">
              <a:solidFill>
                <a:prstClr val="white"/>
              </a:solidFill>
            </a:endParaRP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pitchFamily="34" charset="0"/>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a:spcBef>
                <a:spcPct val="20000"/>
              </a:spcBef>
              <a:buFont typeface="Arial"/>
              <a:buNone/>
              <a:defRPr/>
            </a:pPr>
            <a:r>
              <a:rPr lang="en-US" dirty="0" smtClean="0">
                <a:solidFill>
                  <a:prstClr val="white"/>
                </a:solidFill>
              </a:rPr>
              <a:t>eere.energy.gov</a:t>
            </a:r>
            <a:endParaRPr lang="en-US" dirty="0">
              <a:solidFill>
                <a:prstClr val="white"/>
              </a:solidFill>
            </a:endParaRP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6"/>
          <p:cNvSpPr/>
          <p:nvPr userDrawn="1"/>
        </p:nvSpPr>
        <p:spPr>
          <a:xfrm flipH="1">
            <a:off x="0" y="4953000"/>
            <a:ext cx="9144000" cy="15033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pitchFamily="34" charset="0"/>
            </a:endParaRPr>
          </a:p>
        </p:txBody>
      </p:sp>
      <p:pic>
        <p:nvPicPr>
          <p:cNvPr id="17" name="Picture 24"/>
          <p:cNvPicPr>
            <a:picLocks noChangeAspect="1" noChangeArrowheads="1"/>
          </p:cNvPicPr>
          <p:nvPr userDrawn="1"/>
        </p:nvPicPr>
        <p:blipFill>
          <a:blip r:embed="rId3" cstate="print"/>
          <a:srcRect l="30333" t="2467" b="49693"/>
          <a:stretch>
            <a:fillRect/>
          </a:stretch>
        </p:blipFill>
        <p:spPr bwMode="auto">
          <a:xfrm>
            <a:off x="0" y="965200"/>
            <a:ext cx="9144000" cy="3987800"/>
          </a:xfrm>
          <a:prstGeom prst="rect">
            <a:avLst/>
          </a:prstGeom>
          <a:noFill/>
          <a:ln w="9525">
            <a:noFill/>
            <a:miter lim="800000"/>
            <a:headEnd/>
            <a:tailEnd/>
          </a:ln>
        </p:spPr>
      </p:pic>
      <p:pic>
        <p:nvPicPr>
          <p:cNvPr id="20" name="Picture 22" descr="New_DOE_Logo_Color-White-Text_060208.png"/>
          <p:cNvPicPr>
            <a:picLocks noChangeAspect="1"/>
          </p:cNvPicPr>
          <p:nvPr userDrawn="1"/>
        </p:nvPicPr>
        <p:blipFill>
          <a:blip r:embed="rId4" cstate="print"/>
          <a:srcRect/>
          <a:stretch>
            <a:fillRect/>
          </a:stretch>
        </p:blipFill>
        <p:spPr bwMode="auto">
          <a:xfrm>
            <a:off x="6781800" y="152400"/>
            <a:ext cx="2133600" cy="582613"/>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1489950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59108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67740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4116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9510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859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753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41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43397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457200" y="1590675"/>
            <a:ext cx="822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67175"/>
            <a:ext cx="8229600" cy="2325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32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55259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14497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spcBef>
                <a:spcPct val="20000"/>
              </a:spcBef>
              <a:buFont typeface="Arial"/>
              <a:buNone/>
              <a:defRPr/>
            </a:pPr>
            <a:r>
              <a:rPr lang="en-US" dirty="0" smtClean="0">
                <a:solidFill>
                  <a:prstClr val="white"/>
                </a:solidFill>
              </a:rPr>
              <a:t>Program Name or Ancillary Text</a:t>
            </a:r>
            <a:endParaRPr lang="en-US" dirty="0">
              <a:solidFill>
                <a:prstClr val="white"/>
              </a:solidFill>
            </a:endParaRP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a:spcBef>
                <a:spcPct val="20000"/>
              </a:spcBef>
              <a:buFont typeface="Arial"/>
              <a:buNone/>
              <a:defRPr/>
            </a:pPr>
            <a:r>
              <a:rPr lang="en-US" dirty="0" smtClean="0">
                <a:solidFill>
                  <a:prstClr val="white"/>
                </a:solidFill>
              </a:rPr>
              <a:t>eere.energy.gov</a:t>
            </a:r>
            <a:endParaRPr lang="en-US" dirty="0">
              <a:solidFill>
                <a:prstClr val="white"/>
              </a:solidFill>
            </a:endParaRP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6"/>
          <p:cNvSpPr/>
          <p:nvPr userDrawn="1"/>
        </p:nvSpPr>
        <p:spPr>
          <a:xfrm flipH="1">
            <a:off x="0" y="5092700"/>
            <a:ext cx="9144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endParaRPr>
          </a:p>
        </p:txBody>
      </p:sp>
      <p:pic>
        <p:nvPicPr>
          <p:cNvPr id="17" name="Picture 24"/>
          <p:cNvPicPr>
            <a:picLocks noChangeAspect="1" noChangeArrowheads="1"/>
          </p:cNvPicPr>
          <p:nvPr userDrawn="1"/>
        </p:nvPicPr>
        <p:blipFill>
          <a:blip r:embed="rId3" cstate="print"/>
          <a:srcRect l="30333" t="2467" b="49693"/>
          <a:stretch>
            <a:fillRect/>
          </a:stretch>
        </p:blipFill>
        <p:spPr bwMode="auto">
          <a:xfrm>
            <a:off x="0" y="965200"/>
            <a:ext cx="9144000" cy="41846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pic>
        <p:nvPicPr>
          <p:cNvPr id="23" name="Picture 22" descr="New_DOE_Logo_Color-White-Text_060208.png"/>
          <p:cNvPicPr>
            <a:picLocks noChangeAspect="1"/>
          </p:cNvPicPr>
          <p:nvPr userDrawn="1"/>
        </p:nvPicPr>
        <p:blipFill>
          <a:blip r:embed="rId4" cstate="print"/>
          <a:stretch>
            <a:fillRect/>
          </a:stretch>
        </p:blipFill>
        <p:spPr>
          <a:xfrm>
            <a:off x="6781800" y="152400"/>
            <a:ext cx="2133600" cy="582720"/>
          </a:xfrm>
          <a:prstGeom prst="rect">
            <a:avLst/>
          </a:prstGeom>
        </p:spPr>
      </p:pic>
    </p:spTree>
    <p:extLst>
      <p:ext uri="{BB962C8B-B14F-4D97-AF65-F5344CB8AC3E}">
        <p14:creationId xmlns:p14="http://schemas.microsoft.com/office/powerpoint/2010/main" val="1239097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1424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27977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2337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9474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5091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551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02468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345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457200" y="1590675"/>
            <a:ext cx="822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67175"/>
            <a:ext cx="8229600" cy="2325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81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spcBef>
                <a:spcPct val="20000"/>
              </a:spcBef>
              <a:buFont typeface="Arial"/>
              <a:buNone/>
              <a:defRPr/>
            </a:pPr>
            <a:r>
              <a:rPr lang="en-US" dirty="0" smtClean="0">
                <a:solidFill>
                  <a:prstClr val="white"/>
                </a:solidFill>
              </a:rPr>
              <a:t>Program Name or Ancillary Text</a:t>
            </a:r>
            <a:endParaRPr lang="en-US" dirty="0">
              <a:solidFill>
                <a:prstClr val="white"/>
              </a:solidFill>
            </a:endParaRP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charset="0"/>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a:spcBef>
                <a:spcPct val="20000"/>
              </a:spcBef>
              <a:buFont typeface="Arial"/>
              <a:buNone/>
              <a:defRPr/>
            </a:pPr>
            <a:r>
              <a:rPr lang="en-US" dirty="0" smtClean="0">
                <a:solidFill>
                  <a:prstClr val="white"/>
                </a:solidFill>
              </a:rPr>
              <a:t>eere.energy.gov</a:t>
            </a:r>
            <a:endParaRPr lang="en-US" dirty="0">
              <a:solidFill>
                <a:prstClr val="white"/>
              </a:solidFill>
            </a:endParaRP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6"/>
          <p:cNvSpPr/>
          <p:nvPr userDrawn="1"/>
        </p:nvSpPr>
        <p:spPr>
          <a:xfrm flipH="1">
            <a:off x="0" y="5092700"/>
            <a:ext cx="9144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charset="0"/>
            </a:endParaRPr>
          </a:p>
        </p:txBody>
      </p:sp>
      <p:pic>
        <p:nvPicPr>
          <p:cNvPr id="17" name="Picture 24"/>
          <p:cNvPicPr>
            <a:picLocks noChangeAspect="1" noChangeArrowheads="1"/>
          </p:cNvPicPr>
          <p:nvPr userDrawn="1"/>
        </p:nvPicPr>
        <p:blipFill>
          <a:blip r:embed="rId3" cstate="print"/>
          <a:srcRect l="30333" t="2467" b="49693"/>
          <a:stretch>
            <a:fillRect/>
          </a:stretch>
        </p:blipFill>
        <p:spPr bwMode="auto">
          <a:xfrm>
            <a:off x="0" y="965200"/>
            <a:ext cx="9144000" cy="4184650"/>
          </a:xfrm>
          <a:prstGeom prst="rect">
            <a:avLst/>
          </a:prstGeom>
          <a:noFill/>
          <a:ln w="9525">
            <a:noFill/>
            <a:miter lim="800000"/>
            <a:headEnd/>
            <a:tailEnd/>
          </a:ln>
        </p:spPr>
      </p:pic>
      <p:pic>
        <p:nvPicPr>
          <p:cNvPr id="20" name="Picture 22" descr="New_DOE_Logo_Color-White-Text_060208.png"/>
          <p:cNvPicPr>
            <a:picLocks noChangeAspect="1"/>
          </p:cNvPicPr>
          <p:nvPr userDrawn="1"/>
        </p:nvPicPr>
        <p:blipFill>
          <a:blip r:embed="rId4" cstate="print"/>
          <a:srcRect/>
          <a:stretch>
            <a:fillRect/>
          </a:stretch>
        </p:blipFill>
        <p:spPr bwMode="auto">
          <a:xfrm>
            <a:off x="6781800" y="152400"/>
            <a:ext cx="2133600" cy="582613"/>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2298613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2052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36029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52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29315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5980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1276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36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68395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792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457200" y="1590675"/>
            <a:ext cx="822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67175"/>
            <a:ext cx="8229600" cy="2325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238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50565C"/>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50565C"/>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50565C"/>
                </a:solidFill>
                <a:latin typeface="+mn-lt"/>
                <a:cs typeface="+mn-cs"/>
              </a:defRPr>
            </a:lvl1pPr>
          </a:lstStyle>
          <a:p>
            <a:pPr>
              <a:defRPr/>
            </a:pPr>
            <a:fld id="{49DFBAC4-68FA-4B9B-A6E2-2784D9E4D157}" type="slidenum">
              <a:rPr lang="en-US"/>
              <a:pPr>
                <a:defRPr/>
              </a:pPr>
              <a:t>‹#›</a:t>
            </a:fld>
            <a:endParaRPr lang="en-US" dirty="0"/>
          </a:p>
        </p:txBody>
      </p:sp>
    </p:spTree>
    <p:extLst>
      <p:ext uri="{BB962C8B-B14F-4D97-AF65-F5344CB8AC3E}">
        <p14:creationId xmlns:p14="http://schemas.microsoft.com/office/powerpoint/2010/main" val="35989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679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29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0173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457200" y="1590675"/>
            <a:ext cx="822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67175"/>
            <a:ext cx="8229600" cy="2325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3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759575"/>
            <a:ext cx="9144000"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22"/>
          <p:cNvSpPr>
            <a:spLocks noChangeArrowheads="1"/>
          </p:cNvSpPr>
          <p:nvPr/>
        </p:nvSpPr>
        <p:spPr bwMode="auto">
          <a:xfrm flipH="1" flipV="1">
            <a:off x="0" y="9207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endParaRPr>
          </a:p>
        </p:txBody>
      </p:sp>
      <p:pic>
        <p:nvPicPr>
          <p:cNvPr id="9" name="Picture 8" descr="New_DOE_Logo_Color-White-Text_060208.png"/>
          <p:cNvPicPr>
            <a:picLocks noChangeAspect="1"/>
          </p:cNvPicPr>
          <p:nvPr userDrawn="1"/>
        </p:nvPicPr>
        <p:blipFill>
          <a:blip r:embed="rId12" cstate="print"/>
          <a:stretch>
            <a:fillRect/>
          </a:stretch>
        </p:blipFill>
        <p:spPr>
          <a:xfrm>
            <a:off x="6781800" y="152400"/>
            <a:ext cx="2133600" cy="582720"/>
          </a:xfrm>
          <a:prstGeom prst="rect">
            <a:avLst/>
          </a:prstGeom>
        </p:spPr>
      </p:pic>
      <p:sp>
        <p:nvSpPr>
          <p:cNvPr id="2" name="TextBox 1"/>
          <p:cNvSpPr txBox="1"/>
          <p:nvPr userDrawn="1"/>
        </p:nvSpPr>
        <p:spPr>
          <a:xfrm>
            <a:off x="8842049" y="6454775"/>
            <a:ext cx="304800" cy="304800"/>
          </a:xfrm>
          <a:prstGeom prst="rect">
            <a:avLst/>
          </a:prstGeom>
        </p:spPr>
        <p:txBody>
          <a:bodyPr vert="horz" wrap="square" lIns="91440" tIns="45720" rIns="91440" bIns="45720" rtlCol="0" anchor="ctr">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fld id="{4C97E889-1348-40C2-A249-141B13643B9D}" type="slidenum">
              <a:rPr kumimoji="0" lang="en-US" sz="2323" b="1" i="0" u="none" strike="noStrike" kern="1200" cap="none" spc="0" normalizeH="0" baseline="0" noProof="0" smtClean="0">
                <a:ln>
                  <a:noFill/>
                </a:ln>
                <a:solidFill>
                  <a:schemeClr val="tx1">
                    <a:lumMod val="50000"/>
                  </a:schemeClr>
                </a:solidFill>
                <a:effectLst/>
                <a:uLnTx/>
                <a:uFillTx/>
                <a:latin typeface="Arial Narrow"/>
                <a:ea typeface="+mn-ea"/>
                <a:cs typeface="Arial Narrow"/>
              </a:rPr>
              <a:pPr marL="0" marR="0" indent="0" algn="l" defTabSz="457200" rtl="0" eaLnBrk="1" fontAlgn="auto" latinLnBrk="0" hangingPunct="1">
                <a:lnSpc>
                  <a:spcPct val="100000"/>
                </a:lnSpc>
                <a:spcBef>
                  <a:spcPct val="20000"/>
                </a:spcBef>
                <a:spcAft>
                  <a:spcPts val="0"/>
                </a:spcAft>
                <a:buClrTx/>
                <a:buSzTx/>
                <a:buFont typeface="Arial"/>
                <a:buNone/>
                <a:tabLst/>
              </a:pPr>
              <a:t>‹#›</a:t>
            </a:fld>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0386457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759575"/>
            <a:ext cx="9144000"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22"/>
          <p:cNvSpPr>
            <a:spLocks noChangeArrowheads="1"/>
          </p:cNvSpPr>
          <p:nvPr/>
        </p:nvSpPr>
        <p:spPr bwMode="auto">
          <a:xfrm flipH="1" flipV="1">
            <a:off x="0" y="920750"/>
            <a:ext cx="9144000"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fontAlgn="base">
              <a:spcBef>
                <a:spcPct val="0"/>
              </a:spcBef>
              <a:spcAft>
                <a:spcPct val="0"/>
              </a:spcAft>
            </a:pPr>
            <a:endParaRPr lang="en-US" dirty="0">
              <a:solidFill>
                <a:srgbClr val="FFFFFF"/>
              </a:solidFill>
              <a:cs typeface="Arial" charset="0"/>
            </a:endParaRPr>
          </a:p>
        </p:txBody>
      </p:sp>
      <p:pic>
        <p:nvPicPr>
          <p:cNvPr id="1031" name="Picture 8" descr="New_DOE_Logo_Color-White-Text_060208.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81800" y="152400"/>
            <a:ext cx="2133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8839200" y="6454775"/>
            <a:ext cx="283436" cy="304800"/>
          </a:xfrm>
          <a:prstGeom prst="rect">
            <a:avLst/>
          </a:prstGeom>
        </p:spPr>
        <p:txBody>
          <a:bodyPr vert="horz" wrap="square" lIns="91440" tIns="45720" rIns="91440" bIns="45720" rtlCol="0" anchor="ctr">
            <a:normAutofit fontScale="92500"/>
          </a:bodyPr>
          <a:lstStyle/>
          <a:p>
            <a:pPr marL="0" marR="0" indent="0" algn="l" defTabSz="457200" rtl="0" eaLnBrk="1" fontAlgn="auto" latinLnBrk="0" hangingPunct="1">
              <a:lnSpc>
                <a:spcPct val="100000"/>
              </a:lnSpc>
              <a:spcBef>
                <a:spcPct val="20000"/>
              </a:spcBef>
              <a:spcAft>
                <a:spcPts val="0"/>
              </a:spcAft>
              <a:buClrTx/>
              <a:buSzTx/>
              <a:buFont typeface="Arial"/>
              <a:buNone/>
              <a:tabLst/>
            </a:pPr>
            <a:fld id="{1D726E72-7D74-4109-999C-35E7946DFB2B}" type="slidenum">
              <a:rPr kumimoji="0" lang="en-US" sz="900" b="1" i="0" u="none" strike="noStrike" kern="1200" cap="none" spc="0" normalizeH="0" baseline="0" noProof="0" smtClean="0">
                <a:ln>
                  <a:noFill/>
                </a:ln>
                <a:solidFill>
                  <a:schemeClr val="tx1">
                    <a:lumMod val="50000"/>
                  </a:schemeClr>
                </a:solidFill>
                <a:effectLst/>
                <a:uLnTx/>
                <a:uFillTx/>
                <a:latin typeface="Arial Narrow"/>
                <a:ea typeface="+mn-ea"/>
                <a:cs typeface="Arial Narrow"/>
              </a:rPr>
              <a:pPr marL="0" marR="0" indent="0" algn="l" defTabSz="457200" rtl="0" eaLnBrk="1" fontAlgn="auto" latinLnBrk="0" hangingPunct="1">
                <a:lnSpc>
                  <a:spcPct val="100000"/>
                </a:lnSpc>
                <a:spcBef>
                  <a:spcPct val="20000"/>
                </a:spcBef>
                <a:spcAft>
                  <a:spcPts val="0"/>
                </a:spcAft>
                <a:buClrTx/>
                <a:buSzTx/>
                <a:buFont typeface="Arial"/>
                <a:buNone/>
                <a:tabLst/>
              </a:pPr>
              <a:t>‹#›</a:t>
            </a:fld>
            <a:endParaRPr kumimoji="0" lang="en-US" sz="900"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5371440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759575"/>
            <a:ext cx="9144000"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22"/>
          <p:cNvSpPr>
            <a:spLocks noChangeArrowheads="1"/>
          </p:cNvSpPr>
          <p:nvPr/>
        </p:nvSpPr>
        <p:spPr bwMode="auto">
          <a:xfrm flipH="1" flipV="1">
            <a:off x="0" y="9207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pitchFamily="34" charset="0"/>
            </a:endParaRPr>
          </a:p>
        </p:txBody>
      </p:sp>
      <p:pic>
        <p:nvPicPr>
          <p:cNvPr id="1031" name="Picture 8" descr="New_DOE_Logo_Color-White-Text_060208.png"/>
          <p:cNvPicPr>
            <a:picLocks noChangeAspect="1"/>
          </p:cNvPicPr>
          <p:nvPr userDrawn="1"/>
        </p:nvPicPr>
        <p:blipFill>
          <a:blip r:embed="rId13" cstate="print"/>
          <a:srcRect/>
          <a:stretch>
            <a:fillRect/>
          </a:stretch>
        </p:blipFill>
        <p:spPr bwMode="auto">
          <a:xfrm>
            <a:off x="6781800" y="152400"/>
            <a:ext cx="2133600" cy="582613"/>
          </a:xfrm>
          <a:prstGeom prst="rect">
            <a:avLst/>
          </a:prstGeom>
          <a:noFill/>
          <a:ln w="9525">
            <a:noFill/>
            <a:miter lim="800000"/>
            <a:headEnd/>
            <a:tailEnd/>
          </a:ln>
        </p:spPr>
      </p:pic>
      <p:sp>
        <p:nvSpPr>
          <p:cNvPr id="8" name="TextBox 7"/>
          <p:cNvSpPr txBox="1"/>
          <p:nvPr userDrawn="1"/>
        </p:nvSpPr>
        <p:spPr>
          <a:xfrm>
            <a:off x="8839200" y="6454775"/>
            <a:ext cx="283436" cy="304800"/>
          </a:xfrm>
          <a:prstGeom prst="rect">
            <a:avLst/>
          </a:prstGeom>
        </p:spPr>
        <p:txBody>
          <a:bodyPr vert="horz" wrap="square" lIns="91440" tIns="45720" rIns="91440" bIns="45720" rtlCol="0" anchor="ctr">
            <a:normAutofit fontScale="92500"/>
          </a:bodyPr>
          <a:lstStyle/>
          <a:p>
            <a:pPr marL="0" marR="0" indent="0" algn="l" defTabSz="457200" rtl="0" eaLnBrk="1" fontAlgn="auto" latinLnBrk="0" hangingPunct="1">
              <a:lnSpc>
                <a:spcPct val="100000"/>
              </a:lnSpc>
              <a:spcBef>
                <a:spcPct val="20000"/>
              </a:spcBef>
              <a:spcAft>
                <a:spcPts val="0"/>
              </a:spcAft>
              <a:buClrTx/>
              <a:buSzTx/>
              <a:buFont typeface="Arial"/>
              <a:buNone/>
              <a:tabLst/>
            </a:pPr>
            <a:fld id="{1D726E72-7D74-4109-999C-35E7946DFB2B}" type="slidenum">
              <a:rPr kumimoji="0" lang="en-US" sz="900" b="1" i="0" u="none" strike="noStrike" kern="1200" cap="none" spc="0" normalizeH="0" baseline="0" noProof="0" smtClean="0">
                <a:ln>
                  <a:noFill/>
                </a:ln>
                <a:solidFill>
                  <a:schemeClr val="tx1">
                    <a:lumMod val="50000"/>
                  </a:schemeClr>
                </a:solidFill>
                <a:effectLst/>
                <a:uLnTx/>
                <a:uFillTx/>
                <a:latin typeface="Arial Narrow"/>
                <a:ea typeface="+mn-ea"/>
                <a:cs typeface="Arial Narrow"/>
              </a:rPr>
              <a:pPr marL="0" marR="0" indent="0" algn="l" defTabSz="457200" rtl="0" eaLnBrk="1" fontAlgn="auto" latinLnBrk="0" hangingPunct="1">
                <a:lnSpc>
                  <a:spcPct val="100000"/>
                </a:lnSpc>
                <a:spcBef>
                  <a:spcPct val="20000"/>
                </a:spcBef>
                <a:spcAft>
                  <a:spcPts val="0"/>
                </a:spcAft>
                <a:buClrTx/>
                <a:buSzTx/>
                <a:buFont typeface="Arial"/>
                <a:buNone/>
                <a:tabLst/>
              </a:pPr>
              <a:t>‹#›</a:t>
            </a:fld>
            <a:endParaRPr kumimoji="0" lang="en-US" sz="900"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35381377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759575"/>
            <a:ext cx="9144000"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22"/>
          <p:cNvSpPr>
            <a:spLocks noChangeArrowheads="1"/>
          </p:cNvSpPr>
          <p:nvPr/>
        </p:nvSpPr>
        <p:spPr bwMode="auto">
          <a:xfrm flipH="1" flipV="1">
            <a:off x="0" y="9207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endParaRPr>
          </a:p>
        </p:txBody>
      </p:sp>
      <p:pic>
        <p:nvPicPr>
          <p:cNvPr id="9" name="Picture 8" descr="New_DOE_Logo_Color-White-Text_060208.png"/>
          <p:cNvPicPr>
            <a:picLocks noChangeAspect="1"/>
          </p:cNvPicPr>
          <p:nvPr userDrawn="1"/>
        </p:nvPicPr>
        <p:blipFill>
          <a:blip r:embed="rId11" cstate="print"/>
          <a:stretch>
            <a:fillRect/>
          </a:stretch>
        </p:blipFill>
        <p:spPr>
          <a:xfrm>
            <a:off x="6781800" y="152400"/>
            <a:ext cx="2133600" cy="582720"/>
          </a:xfrm>
          <a:prstGeom prst="rect">
            <a:avLst/>
          </a:prstGeom>
        </p:spPr>
      </p:pic>
      <p:sp>
        <p:nvSpPr>
          <p:cNvPr id="8" name="TextBox 7"/>
          <p:cNvSpPr txBox="1"/>
          <p:nvPr userDrawn="1"/>
        </p:nvSpPr>
        <p:spPr>
          <a:xfrm>
            <a:off x="8839200" y="6454775"/>
            <a:ext cx="283436" cy="304800"/>
          </a:xfrm>
          <a:prstGeom prst="rect">
            <a:avLst/>
          </a:prstGeom>
        </p:spPr>
        <p:txBody>
          <a:bodyPr vert="horz" wrap="square" lIns="91440" tIns="45720" rIns="91440" bIns="45720" rtlCol="0" anchor="ctr">
            <a:normAutofit fontScale="92500"/>
          </a:bodyPr>
          <a:lstStyle/>
          <a:p>
            <a:pPr marL="0" marR="0" indent="0" algn="l" defTabSz="457200" rtl="0" eaLnBrk="1" fontAlgn="auto" latinLnBrk="0" hangingPunct="1">
              <a:lnSpc>
                <a:spcPct val="100000"/>
              </a:lnSpc>
              <a:spcBef>
                <a:spcPct val="20000"/>
              </a:spcBef>
              <a:spcAft>
                <a:spcPts val="0"/>
              </a:spcAft>
              <a:buClrTx/>
              <a:buSzTx/>
              <a:buFont typeface="Arial"/>
              <a:buNone/>
              <a:tabLst/>
            </a:pPr>
            <a:fld id="{1D726E72-7D74-4109-999C-35E7946DFB2B}" type="slidenum">
              <a:rPr kumimoji="0" lang="en-US" sz="900" b="1" i="0" u="none" strike="noStrike" kern="1200" cap="none" spc="0" normalizeH="0" baseline="0" noProof="0" smtClean="0">
                <a:ln>
                  <a:noFill/>
                </a:ln>
                <a:solidFill>
                  <a:schemeClr val="tx1">
                    <a:lumMod val="50000"/>
                  </a:schemeClr>
                </a:solidFill>
                <a:effectLst/>
                <a:uLnTx/>
                <a:uFillTx/>
                <a:latin typeface="Arial Narrow"/>
                <a:ea typeface="+mn-ea"/>
                <a:cs typeface="Arial Narrow"/>
              </a:rPr>
              <a:pPr marL="0" marR="0" indent="0" algn="l" defTabSz="457200" rtl="0" eaLnBrk="1" fontAlgn="auto" latinLnBrk="0" hangingPunct="1">
                <a:lnSpc>
                  <a:spcPct val="100000"/>
                </a:lnSpc>
                <a:spcBef>
                  <a:spcPct val="20000"/>
                </a:spcBef>
                <a:spcAft>
                  <a:spcPts val="0"/>
                </a:spcAft>
                <a:buClrTx/>
                <a:buSzTx/>
                <a:buFont typeface="Arial"/>
                <a:buNone/>
                <a:tabLst/>
              </a:pPr>
              <a:t>‹#›</a:t>
            </a:fld>
            <a:endParaRPr kumimoji="0" lang="en-US" sz="900"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0126709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759575"/>
            <a:ext cx="9144000"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22"/>
          <p:cNvSpPr>
            <a:spLocks noChangeArrowheads="1"/>
          </p:cNvSpPr>
          <p:nvPr/>
        </p:nvSpPr>
        <p:spPr bwMode="auto">
          <a:xfrm flipH="1" flipV="1">
            <a:off x="0" y="9207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charset="0"/>
            </a:endParaRPr>
          </a:p>
        </p:txBody>
      </p:sp>
      <p:pic>
        <p:nvPicPr>
          <p:cNvPr id="1031" name="Picture 8" descr="New_DOE_Logo_Color-White-Text_060208.png"/>
          <p:cNvPicPr>
            <a:picLocks noChangeAspect="1"/>
          </p:cNvPicPr>
          <p:nvPr/>
        </p:nvPicPr>
        <p:blipFill>
          <a:blip r:embed="rId13" cstate="print"/>
          <a:srcRect/>
          <a:stretch>
            <a:fillRect/>
          </a:stretch>
        </p:blipFill>
        <p:spPr bwMode="auto">
          <a:xfrm>
            <a:off x="6781800" y="152400"/>
            <a:ext cx="2133600" cy="582613"/>
          </a:xfrm>
          <a:prstGeom prst="rect">
            <a:avLst/>
          </a:prstGeom>
          <a:noFill/>
          <a:ln w="9525">
            <a:noFill/>
            <a:miter lim="800000"/>
            <a:headEnd/>
            <a:tailEnd/>
          </a:ln>
        </p:spPr>
      </p:pic>
    </p:spTree>
    <p:extLst>
      <p:ext uri="{BB962C8B-B14F-4D97-AF65-F5344CB8AC3E}">
        <p14:creationId xmlns:p14="http://schemas.microsoft.com/office/powerpoint/2010/main" val="22247459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sustainability@hq.doe.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1.eere.energy.gov/sustainability/plans_reports.html" TargetMode="External"/><Relationship Id="rId2" Type="http://schemas.openxmlformats.org/officeDocument/2006/relationships/hyperlink" Target="http://www.sustainability.energy.gov/" TargetMode="External"/><Relationship Id="rId1" Type="http://schemas.openxmlformats.org/officeDocument/2006/relationships/slideLayout" Target="../slideLayouts/slideLayout12.xml"/><Relationship Id="rId4" Type="http://schemas.openxmlformats.org/officeDocument/2006/relationships/hyperlink" Target="mailto:sustainability@hq.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ubtitle 11"/>
          <p:cNvSpPr>
            <a:spLocks/>
          </p:cNvSpPr>
          <p:nvPr/>
        </p:nvSpPr>
        <p:spPr bwMode="auto">
          <a:xfrm>
            <a:off x="228600" y="5257800"/>
            <a:ext cx="8153400" cy="1200150"/>
          </a:xfrm>
          <a:prstGeom prst="rect">
            <a:avLst/>
          </a:prstGeom>
          <a:noFill/>
          <a:ln w="9525">
            <a:noFill/>
            <a:miter lim="800000"/>
            <a:headEnd/>
            <a:tailEnd/>
          </a:ln>
        </p:spPr>
        <p:txBody>
          <a:bodyPr/>
          <a:lstStyle/>
          <a:p>
            <a:pPr>
              <a:spcBef>
                <a:spcPct val="20000"/>
              </a:spcBef>
              <a:buFont typeface="Arial" charset="0"/>
              <a:buNone/>
            </a:pPr>
            <a:r>
              <a:rPr lang="en-US" sz="2000" b="1" dirty="0" smtClean="0">
                <a:solidFill>
                  <a:schemeClr val="bg1"/>
                </a:solidFill>
              </a:rPr>
              <a:t>John Shonder, Director</a:t>
            </a:r>
          </a:p>
          <a:p>
            <a:pPr>
              <a:spcBef>
                <a:spcPct val="20000"/>
              </a:spcBef>
            </a:pPr>
            <a:r>
              <a:rPr lang="en-US" sz="2000" b="1" dirty="0">
                <a:solidFill>
                  <a:schemeClr val="bg1"/>
                </a:solidFill>
              </a:rPr>
              <a:t>DOE Sustainability Performance </a:t>
            </a:r>
            <a:r>
              <a:rPr lang="en-US" sz="2000" b="1" dirty="0" smtClean="0">
                <a:solidFill>
                  <a:schemeClr val="bg1"/>
                </a:solidFill>
              </a:rPr>
              <a:t>Office</a:t>
            </a:r>
          </a:p>
          <a:p>
            <a:pPr>
              <a:spcBef>
                <a:spcPct val="20000"/>
              </a:spcBef>
            </a:pPr>
            <a:r>
              <a:rPr lang="en-US" sz="2000" b="1" dirty="0" smtClean="0">
                <a:solidFill>
                  <a:schemeClr val="bg1"/>
                </a:solidFill>
              </a:rPr>
              <a:t>May 21, 2015</a:t>
            </a:r>
            <a:endParaRPr lang="en-US" sz="2000" b="1" dirty="0">
              <a:solidFill>
                <a:schemeClr val="bg1"/>
              </a:solidFill>
            </a:endParaRPr>
          </a:p>
          <a:p>
            <a:pPr>
              <a:spcBef>
                <a:spcPct val="20000"/>
              </a:spcBef>
              <a:buFont typeface="Arial" charset="0"/>
              <a:buNone/>
            </a:pPr>
            <a:endParaRPr lang="en-US" sz="2000" b="1" dirty="0">
              <a:solidFill>
                <a:schemeClr val="bg1"/>
              </a:solidFill>
            </a:endParaRPr>
          </a:p>
        </p:txBody>
      </p:sp>
      <p:sp>
        <p:nvSpPr>
          <p:cNvPr id="9" name="TextBox 8"/>
          <p:cNvSpPr txBox="1"/>
          <p:nvPr/>
        </p:nvSpPr>
        <p:spPr>
          <a:xfrm>
            <a:off x="0" y="149352"/>
            <a:ext cx="6934200" cy="60960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400" b="1" i="0" u="none" strike="noStrike" kern="1200" cap="none" spc="0" normalizeH="0" baseline="0" noProof="0" dirty="0" smtClean="0">
                <a:ln>
                  <a:noFill/>
                </a:ln>
                <a:solidFill>
                  <a:srgbClr val="FFFFFF"/>
                </a:solidFill>
                <a:effectLst/>
                <a:uLnTx/>
                <a:uFillTx/>
                <a:latin typeface="+mj-lt"/>
                <a:ea typeface="+mn-ea"/>
                <a:cs typeface="Arial Narrow"/>
              </a:rPr>
              <a:t>Sustainability at the Department of Energy</a:t>
            </a:r>
          </a:p>
        </p:txBody>
      </p:sp>
    </p:spTree>
    <p:extLst>
      <p:ext uri="{BB962C8B-B14F-4D97-AF65-F5344CB8AC3E}">
        <p14:creationId xmlns:p14="http://schemas.microsoft.com/office/powerpoint/2010/main" val="3983998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0"/>
            <a:ext cx="678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en-US" sz="3200" b="1" dirty="0" smtClean="0">
                <a:solidFill>
                  <a:srgbClr val="FFFFFF"/>
                </a:solidFill>
              </a:rPr>
              <a:t>DOE Performance: Key Goals </a:t>
            </a:r>
            <a:endParaRPr lang="en-US" sz="32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42949209"/>
              </p:ext>
            </p:extLst>
          </p:nvPr>
        </p:nvGraphicFramePr>
        <p:xfrm>
          <a:off x="304800" y="1219200"/>
          <a:ext cx="8610600" cy="4328563"/>
        </p:xfrm>
        <a:graphic>
          <a:graphicData uri="http://schemas.openxmlformats.org/drawingml/2006/table">
            <a:tbl>
              <a:tblPr firstRow="1" bandRow="1">
                <a:tableStyleId>{00A15C55-8517-42AA-B614-E9B94910E393}</a:tableStyleId>
              </a:tblPr>
              <a:tblGrid>
                <a:gridCol w="3109383"/>
                <a:gridCol w="2758017"/>
                <a:gridCol w="2743200"/>
              </a:tblGrid>
              <a:tr h="685800">
                <a:tc>
                  <a:txBody>
                    <a:bodyPr/>
                    <a:lstStyle/>
                    <a:p>
                      <a:endParaRPr lang="en-US" dirty="0"/>
                    </a:p>
                  </a:txBody>
                  <a:tcPr/>
                </a:tc>
                <a:tc>
                  <a:txBody>
                    <a:bodyPr/>
                    <a:lstStyle/>
                    <a:p>
                      <a:pPr algn="ctr"/>
                      <a:r>
                        <a:rPr lang="en-US" dirty="0" smtClean="0"/>
                        <a:t>Current Performance (FY14)</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New Target</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(FY25)</a:t>
                      </a:r>
                    </a:p>
                    <a:p>
                      <a:endParaRPr lang="en-US" dirty="0"/>
                    </a:p>
                  </a:txBody>
                  <a:tcPr/>
                </a:tc>
              </a:tr>
              <a:tr h="863825">
                <a:tc>
                  <a:txBody>
                    <a:bodyPr/>
                    <a:lstStyle/>
                    <a:p>
                      <a:r>
                        <a:rPr lang="en-US" sz="1800" dirty="0" smtClean="0">
                          <a:solidFill>
                            <a:srgbClr val="000000"/>
                          </a:solidFill>
                        </a:rPr>
                        <a:t>Scope</a:t>
                      </a:r>
                      <a:r>
                        <a:rPr lang="en-US" sz="1800" baseline="0" dirty="0" smtClean="0">
                          <a:solidFill>
                            <a:srgbClr val="000000"/>
                          </a:solidFill>
                        </a:rPr>
                        <a:t> 1 &amp; 2 GHG Emissions</a:t>
                      </a:r>
                      <a:endParaRPr lang="en-US" sz="1800" dirty="0">
                        <a:solidFill>
                          <a:srgbClr val="000000"/>
                        </a:solidFill>
                      </a:endParaRPr>
                    </a:p>
                  </a:txBody>
                  <a:tcPr anchor="ctr"/>
                </a:tc>
                <a:tc>
                  <a:txBody>
                    <a:bodyPr/>
                    <a:lstStyle/>
                    <a:p>
                      <a:pPr algn="ctr"/>
                      <a:r>
                        <a:rPr lang="en-US" sz="1800" dirty="0" smtClean="0">
                          <a:solidFill>
                            <a:srgbClr val="000000"/>
                          </a:solidFill>
                        </a:rPr>
                        <a:t>-34</a:t>
                      </a:r>
                      <a:r>
                        <a:rPr lang="en-US" sz="1800" baseline="0" dirty="0" smtClean="0">
                          <a:solidFill>
                            <a:srgbClr val="000000"/>
                          </a:solidFill>
                        </a:rPr>
                        <a:t>% (FY08 baseline)</a:t>
                      </a:r>
                      <a:endParaRPr lang="en-US" sz="1800" dirty="0">
                        <a:solidFill>
                          <a:srgbClr val="000000"/>
                        </a:solidFill>
                      </a:endParaRPr>
                    </a:p>
                  </a:txBody>
                  <a:tcPr anchor="ctr"/>
                </a:tc>
                <a:tc>
                  <a:txBody>
                    <a:bodyPr/>
                    <a:lstStyle/>
                    <a:p>
                      <a:pPr algn="ctr"/>
                      <a:r>
                        <a:rPr lang="en-US" sz="1800" dirty="0" smtClean="0">
                          <a:solidFill>
                            <a:srgbClr val="000000"/>
                          </a:solidFill>
                        </a:rPr>
                        <a:t>TBD* (FY08 baseline)</a:t>
                      </a:r>
                      <a:endParaRPr lang="en-US" sz="1800" dirty="0">
                        <a:solidFill>
                          <a:srgbClr val="000000"/>
                        </a:solidFill>
                      </a:endParaRPr>
                    </a:p>
                  </a:txBody>
                  <a:tcPr anchor="ctr"/>
                </a:tc>
              </a:tr>
              <a:tr h="514181">
                <a:tc>
                  <a:txBody>
                    <a:bodyPr/>
                    <a:lstStyle/>
                    <a:p>
                      <a:r>
                        <a:rPr lang="en-US" sz="1800" dirty="0" smtClean="0">
                          <a:solidFill>
                            <a:srgbClr val="000000"/>
                          </a:solidFill>
                        </a:rPr>
                        <a:t>Scope 3</a:t>
                      </a:r>
                      <a:r>
                        <a:rPr lang="en-US" sz="1800" baseline="0" dirty="0" smtClean="0">
                          <a:solidFill>
                            <a:srgbClr val="000000"/>
                          </a:solidFill>
                        </a:rPr>
                        <a:t> GHG Emissions</a:t>
                      </a:r>
                      <a:endParaRPr lang="en-US" sz="1800" dirty="0">
                        <a:solidFill>
                          <a:srgbClr val="000000"/>
                        </a:solidFill>
                      </a:endParaRPr>
                    </a:p>
                  </a:txBody>
                  <a:tcPr anchor="ctr"/>
                </a:tc>
                <a:tc>
                  <a:txBody>
                    <a:bodyPr/>
                    <a:lstStyle/>
                    <a:p>
                      <a:pPr algn="ctr"/>
                      <a:r>
                        <a:rPr lang="en-US" sz="1800" dirty="0" smtClean="0">
                          <a:solidFill>
                            <a:srgbClr val="000000"/>
                          </a:solidFill>
                        </a:rPr>
                        <a:t>-24% (FY08 baseline)</a:t>
                      </a:r>
                      <a:endParaRPr lang="en-US" sz="1800" dirty="0">
                        <a:solidFill>
                          <a:srgbClr val="00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TBD* (FY08 baseline)</a:t>
                      </a:r>
                    </a:p>
                  </a:txBody>
                  <a:tcPr anchor="ctr"/>
                </a:tc>
              </a:tr>
              <a:tr h="514181">
                <a:tc>
                  <a:txBody>
                    <a:bodyPr/>
                    <a:lstStyle/>
                    <a:p>
                      <a:r>
                        <a:rPr lang="en-US" sz="1800" dirty="0" smtClean="0">
                          <a:solidFill>
                            <a:srgbClr val="000000"/>
                          </a:solidFill>
                        </a:rPr>
                        <a:t>Energy Intensity</a:t>
                      </a:r>
                      <a:endParaRPr lang="en-US" sz="1800" dirty="0">
                        <a:solidFill>
                          <a:srgbClr val="000000"/>
                        </a:solidFill>
                      </a:endParaRPr>
                    </a:p>
                  </a:txBody>
                  <a:tcPr anchor="ctr"/>
                </a:tc>
                <a:tc>
                  <a:txBody>
                    <a:bodyPr/>
                    <a:lstStyle/>
                    <a:p>
                      <a:pPr algn="ctr"/>
                      <a:r>
                        <a:rPr lang="en-US" sz="1800" dirty="0" smtClean="0">
                          <a:solidFill>
                            <a:srgbClr val="000000"/>
                          </a:solidFill>
                        </a:rPr>
                        <a:t>-28% (FY03</a:t>
                      </a:r>
                      <a:r>
                        <a:rPr lang="en-US" sz="1800" baseline="0" dirty="0" smtClean="0">
                          <a:solidFill>
                            <a:srgbClr val="000000"/>
                          </a:solidFill>
                        </a:rPr>
                        <a:t> baseline)</a:t>
                      </a:r>
                      <a:endParaRPr lang="en-US" sz="1800" dirty="0">
                        <a:solidFill>
                          <a:srgbClr val="000000"/>
                        </a:solidFill>
                      </a:endParaRPr>
                    </a:p>
                  </a:txBody>
                  <a:tcPr anchor="ctr"/>
                </a:tc>
                <a:tc>
                  <a:txBody>
                    <a:bodyPr/>
                    <a:lstStyle/>
                    <a:p>
                      <a:pPr algn="ctr"/>
                      <a:r>
                        <a:rPr lang="en-US" sz="1800" dirty="0" smtClean="0">
                          <a:solidFill>
                            <a:srgbClr val="000000"/>
                          </a:solidFill>
                        </a:rPr>
                        <a:t>-25% (FY15 baseline)</a:t>
                      </a:r>
                      <a:endParaRPr lang="en-US" sz="1800" dirty="0">
                        <a:solidFill>
                          <a:srgbClr val="000000"/>
                        </a:solidFill>
                      </a:endParaRPr>
                    </a:p>
                  </a:txBody>
                  <a:tcPr anchor="ctr"/>
                </a:tc>
              </a:tr>
              <a:tr h="514181">
                <a:tc>
                  <a:txBody>
                    <a:bodyPr/>
                    <a:lstStyle/>
                    <a:p>
                      <a:r>
                        <a:rPr lang="en-US" sz="1800" dirty="0" smtClean="0">
                          <a:solidFill>
                            <a:srgbClr val="000000"/>
                          </a:solidFill>
                        </a:rPr>
                        <a:t>Water Intensity</a:t>
                      </a:r>
                    </a:p>
                  </a:txBody>
                  <a:tcPr anchor="ctr"/>
                </a:tc>
                <a:tc>
                  <a:txBody>
                    <a:bodyPr/>
                    <a:lstStyle/>
                    <a:p>
                      <a:pPr algn="ctr"/>
                      <a:r>
                        <a:rPr lang="en-US" sz="1800" dirty="0" smtClean="0">
                          <a:solidFill>
                            <a:srgbClr val="000000"/>
                          </a:solidFill>
                        </a:rPr>
                        <a:t>-27% (FY07 baseline)</a:t>
                      </a:r>
                      <a:endParaRPr lang="en-US" sz="1800" dirty="0">
                        <a:solidFill>
                          <a:srgbClr val="000000"/>
                        </a:solidFill>
                      </a:endParaRPr>
                    </a:p>
                  </a:txBody>
                  <a:tcPr anchor="ctr"/>
                </a:tc>
                <a:tc>
                  <a:txBody>
                    <a:bodyPr/>
                    <a:lstStyle/>
                    <a:p>
                      <a:pPr algn="ctr"/>
                      <a:r>
                        <a:rPr lang="en-US" sz="1800" dirty="0" smtClean="0">
                          <a:solidFill>
                            <a:srgbClr val="000000"/>
                          </a:solidFill>
                        </a:rPr>
                        <a:t>-36% (FY07 baseline)</a:t>
                      </a:r>
                      <a:endParaRPr lang="en-US" sz="1800" dirty="0">
                        <a:solidFill>
                          <a:srgbClr val="000000"/>
                        </a:solidFill>
                      </a:endParaRPr>
                    </a:p>
                  </a:txBody>
                  <a:tcPr anchor="ctr"/>
                </a:tc>
              </a:tr>
              <a:tr h="514181">
                <a:tc>
                  <a:txBody>
                    <a:bodyPr/>
                    <a:lstStyle/>
                    <a:p>
                      <a:r>
                        <a:rPr lang="en-US" sz="1800" dirty="0" smtClean="0">
                          <a:solidFill>
                            <a:srgbClr val="000000"/>
                          </a:solidFill>
                        </a:rPr>
                        <a:t>Renewable Electric</a:t>
                      </a:r>
                      <a:r>
                        <a:rPr lang="en-US" sz="1800" baseline="0" dirty="0" smtClean="0">
                          <a:solidFill>
                            <a:srgbClr val="000000"/>
                          </a:solidFill>
                        </a:rPr>
                        <a:t> Energy</a:t>
                      </a:r>
                    </a:p>
                  </a:txBody>
                  <a:tcPr anchor="ctr"/>
                </a:tc>
                <a:tc>
                  <a:txBody>
                    <a:bodyPr/>
                    <a:lstStyle/>
                    <a:p>
                      <a:pPr algn="ctr"/>
                      <a:r>
                        <a:rPr lang="en-US" sz="1800" dirty="0" smtClean="0">
                          <a:solidFill>
                            <a:srgbClr val="000000"/>
                          </a:solidFill>
                        </a:rPr>
                        <a:t>19.5%</a:t>
                      </a:r>
                      <a:endParaRPr lang="en-US" sz="1800" dirty="0">
                        <a:solidFill>
                          <a:srgbClr val="000000"/>
                        </a:solidFill>
                      </a:endParaRPr>
                    </a:p>
                  </a:txBody>
                  <a:tcPr anchor="ctr"/>
                </a:tc>
                <a:tc>
                  <a:txBody>
                    <a:bodyPr/>
                    <a:lstStyle/>
                    <a:p>
                      <a:pPr algn="ctr"/>
                      <a:r>
                        <a:rPr lang="en-US" sz="1800" dirty="0" smtClean="0">
                          <a:solidFill>
                            <a:srgbClr val="000000"/>
                          </a:solidFill>
                        </a:rPr>
                        <a:t>30%</a:t>
                      </a:r>
                      <a:endParaRPr lang="en-US" sz="1800" dirty="0">
                        <a:solidFill>
                          <a:srgbClr val="000000"/>
                        </a:solidFill>
                      </a:endParaRPr>
                    </a:p>
                  </a:txBody>
                  <a:tcPr anchor="ctr"/>
                </a:tc>
              </a:tr>
              <a:tr h="493614">
                <a:tc>
                  <a:txBody>
                    <a:bodyPr/>
                    <a:lstStyle/>
                    <a:p>
                      <a:r>
                        <a:rPr lang="en-US" sz="1800" dirty="0" smtClean="0">
                          <a:solidFill>
                            <a:srgbClr val="000000"/>
                          </a:solidFill>
                        </a:rPr>
                        <a:t>HPSB</a:t>
                      </a:r>
                      <a:endParaRPr lang="en-US" sz="1800" dirty="0">
                        <a:solidFill>
                          <a:srgbClr val="000000"/>
                        </a:solidFill>
                      </a:endParaRPr>
                    </a:p>
                  </a:txBody>
                  <a:tcPr anchor="ctr"/>
                </a:tc>
                <a:tc>
                  <a:txBody>
                    <a:bodyPr/>
                    <a:lstStyle/>
                    <a:p>
                      <a:pPr algn="ctr"/>
                      <a:r>
                        <a:rPr lang="en-US" sz="1800" dirty="0" smtClean="0">
                          <a:solidFill>
                            <a:srgbClr val="000000"/>
                          </a:solidFill>
                        </a:rPr>
                        <a:t>4.7%</a:t>
                      </a:r>
                      <a:endParaRPr lang="en-US" sz="1800" dirty="0">
                        <a:solidFill>
                          <a:srgbClr val="000000"/>
                        </a:solidFill>
                      </a:endParaRPr>
                    </a:p>
                  </a:txBody>
                  <a:tcPr anchor="ctr"/>
                </a:tc>
                <a:tc>
                  <a:txBody>
                    <a:bodyPr/>
                    <a:lstStyle/>
                    <a:p>
                      <a:pPr algn="ctr"/>
                      <a:r>
                        <a:rPr lang="en-US" sz="1800" dirty="0" smtClean="0">
                          <a:solidFill>
                            <a:srgbClr val="000000"/>
                          </a:solidFill>
                        </a:rPr>
                        <a:t>TBD*</a:t>
                      </a:r>
                      <a:endParaRPr lang="en-US" sz="1800" dirty="0">
                        <a:solidFill>
                          <a:srgbClr val="000000"/>
                        </a:solidFill>
                      </a:endParaRPr>
                    </a:p>
                  </a:txBody>
                  <a:tcPr anchor="ctr"/>
                </a:tc>
              </a:tr>
            </a:tbl>
          </a:graphicData>
        </a:graphic>
      </p:graphicFrame>
      <p:sp>
        <p:nvSpPr>
          <p:cNvPr id="12" name="TextBox 11"/>
          <p:cNvSpPr txBox="1"/>
          <p:nvPr/>
        </p:nvSpPr>
        <p:spPr>
          <a:xfrm>
            <a:off x="304800" y="6096000"/>
            <a:ext cx="8610600" cy="533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i="0" u="none" strike="noStrike" kern="1200" cap="none" spc="0" normalizeH="0" baseline="0" noProof="0" dirty="0" smtClean="0">
                <a:ln>
                  <a:noFill/>
                </a:ln>
                <a:solidFill>
                  <a:schemeClr val="bg1">
                    <a:lumMod val="50000"/>
                  </a:schemeClr>
                </a:solidFill>
                <a:effectLst/>
                <a:uLnTx/>
                <a:uFillTx/>
                <a:latin typeface="Arial Narrow"/>
                <a:ea typeface="+mn-ea"/>
                <a:cs typeface="Arial Narrow"/>
              </a:rPr>
              <a:t>*</a:t>
            </a:r>
            <a:r>
              <a:rPr kumimoji="0" lang="en-US" i="0" u="none" strike="noStrike" kern="1200" cap="none" spc="0" normalizeH="0" noProof="0" dirty="0" smtClean="0">
                <a:ln>
                  <a:noFill/>
                </a:ln>
                <a:solidFill>
                  <a:schemeClr val="bg1">
                    <a:lumMod val="50000"/>
                  </a:schemeClr>
                </a:solidFill>
                <a:effectLst/>
                <a:uLnTx/>
                <a:uFillTx/>
                <a:latin typeface="Arial Narrow"/>
                <a:ea typeface="+mn-ea"/>
                <a:cs typeface="Arial Narrow"/>
              </a:rPr>
              <a:t> DOE to set new targets for GHG emissions and HPSB</a:t>
            </a:r>
            <a:endParaRPr kumimoji="0" lang="en-US" i="0" u="none" strike="noStrike" kern="1200" cap="none" spc="0" normalizeH="0" baseline="0" noProof="0" dirty="0" smtClean="0">
              <a:ln>
                <a:noFill/>
              </a:ln>
              <a:solidFill>
                <a:schemeClr val="bg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3078442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0" y="0"/>
            <a:ext cx="6604000" cy="901700"/>
          </a:xfrm>
        </p:spPr>
        <p:txBody>
          <a:bodyPr/>
          <a:lstStyle/>
          <a:p>
            <a:r>
              <a:rPr lang="en-US" sz="3000" dirty="0" smtClean="0"/>
              <a:t>FY 2014 CEQ/OMB Scorecard</a:t>
            </a:r>
          </a:p>
        </p:txBody>
      </p:sp>
      <p:graphicFrame>
        <p:nvGraphicFramePr>
          <p:cNvPr id="2" name="Table 1"/>
          <p:cNvGraphicFramePr>
            <a:graphicFrameLocks noGrp="1"/>
          </p:cNvGraphicFramePr>
          <p:nvPr>
            <p:extLst>
              <p:ext uri="{D42A27DB-BD31-4B8C-83A1-F6EECF244321}">
                <p14:modId xmlns:p14="http://schemas.microsoft.com/office/powerpoint/2010/main" val="4184007105"/>
              </p:ext>
            </p:extLst>
          </p:nvPr>
        </p:nvGraphicFramePr>
        <p:xfrm>
          <a:off x="304800" y="914400"/>
          <a:ext cx="8458200" cy="5747545"/>
        </p:xfrm>
        <a:graphic>
          <a:graphicData uri="http://schemas.openxmlformats.org/drawingml/2006/table">
            <a:tbl>
              <a:tblPr firstRow="1" bandRow="1">
                <a:tableStyleId>{2D5ABB26-0587-4C30-8999-92F81FD0307C}</a:tableStyleId>
              </a:tblPr>
              <a:tblGrid>
                <a:gridCol w="1072028"/>
                <a:gridCol w="4332709"/>
                <a:gridCol w="819222"/>
                <a:gridCol w="2234241"/>
              </a:tblGrid>
              <a:tr h="824222">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rgbClr val="000000"/>
                          </a:solidFill>
                        </a:rPr>
                        <a:t>Scope 1&amp;2 GHG Emissions Reduction Target</a:t>
                      </a:r>
                    </a:p>
                    <a:p>
                      <a:r>
                        <a:rPr lang="en-US" sz="1200" dirty="0" smtClean="0">
                          <a:solidFill>
                            <a:srgbClr val="000000"/>
                          </a:solidFill>
                        </a:rPr>
                        <a:t>For Scope 1&amp;2</a:t>
                      </a:r>
                      <a:r>
                        <a:rPr lang="en-US" sz="1200" baseline="0" dirty="0" smtClean="0">
                          <a:solidFill>
                            <a:srgbClr val="000000"/>
                          </a:solidFill>
                        </a:rPr>
                        <a:t> GHG Reduction Target of 28% by 2020:</a:t>
                      </a:r>
                    </a:p>
                    <a:p>
                      <a:r>
                        <a:rPr lang="en-US" sz="1200" baseline="0" dirty="0" smtClean="0">
                          <a:solidFill>
                            <a:srgbClr val="000000"/>
                          </a:solidFill>
                        </a:rPr>
                        <a:t>34.4% reduction and on track</a:t>
                      </a:r>
                      <a:endParaRPr lang="en-US" sz="1200" dirty="0">
                        <a:solidFill>
                          <a:srgbClr val="0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chemeClr val="tx1">
                              <a:lumMod val="50000"/>
                            </a:schemeClr>
                          </a:solidFill>
                        </a:rPr>
                        <a:t>Interim Target (FY14):</a:t>
                      </a:r>
                      <a:r>
                        <a:rPr lang="en-US" sz="1200" b="1" baseline="0" dirty="0" smtClean="0">
                          <a:solidFill>
                            <a:schemeClr val="tx1">
                              <a:lumMod val="50000"/>
                            </a:schemeClr>
                          </a:solidFill>
                        </a:rPr>
                        <a:t> -19%</a:t>
                      </a:r>
                      <a:endParaRPr lang="en-US" sz="1200" b="1"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769471">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rgbClr val="000000"/>
                          </a:solidFill>
                        </a:rPr>
                        <a:t>Scope 3 GHG Emission</a:t>
                      </a:r>
                      <a:r>
                        <a:rPr lang="en-US" sz="1200" b="1" baseline="0" dirty="0" smtClean="0">
                          <a:solidFill>
                            <a:srgbClr val="000000"/>
                          </a:solidFill>
                        </a:rPr>
                        <a:t> Reduction Target</a:t>
                      </a:r>
                    </a:p>
                    <a:p>
                      <a:r>
                        <a:rPr lang="en-US" sz="1200" baseline="0" dirty="0" smtClean="0">
                          <a:solidFill>
                            <a:srgbClr val="000000"/>
                          </a:solidFill>
                        </a:rPr>
                        <a:t>For Scope 3 GHG Reduction Target of 13% by 2020:</a:t>
                      </a:r>
                    </a:p>
                    <a:p>
                      <a:r>
                        <a:rPr lang="en-US" sz="1200" baseline="0" dirty="0" smtClean="0">
                          <a:solidFill>
                            <a:srgbClr val="000000"/>
                          </a:solidFill>
                        </a:rPr>
                        <a:t>19.3% reduction and on track</a:t>
                      </a:r>
                      <a:endParaRPr lang="en-US" sz="1200" dirty="0">
                        <a:solidFill>
                          <a:srgbClr val="0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chemeClr val="tx1">
                              <a:lumMod val="50000"/>
                            </a:schemeClr>
                          </a:solidFill>
                        </a:rPr>
                        <a:t>Interim Target (FY14):</a:t>
                      </a:r>
                      <a:r>
                        <a:rPr lang="en-US" sz="1200" b="1" baseline="0" dirty="0" smtClean="0">
                          <a:solidFill>
                            <a:schemeClr val="tx1">
                              <a:lumMod val="50000"/>
                            </a:schemeClr>
                          </a:solidFill>
                        </a:rPr>
                        <a:t> -5%</a:t>
                      </a:r>
                      <a:endParaRPr lang="en-US" sz="1200" b="1"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858549">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rgbClr val="000000"/>
                          </a:solidFill>
                        </a:rPr>
                        <a:t>Reduction</a:t>
                      </a:r>
                      <a:r>
                        <a:rPr lang="en-US" sz="1200" b="1" baseline="0" dirty="0" smtClean="0">
                          <a:solidFill>
                            <a:srgbClr val="000000"/>
                          </a:solidFill>
                        </a:rPr>
                        <a:t> in Energy Intensity</a:t>
                      </a:r>
                    </a:p>
                    <a:p>
                      <a:r>
                        <a:rPr lang="en-US" sz="1200" baseline="0" dirty="0" smtClean="0">
                          <a:solidFill>
                            <a:srgbClr val="000000"/>
                          </a:solidFill>
                        </a:rPr>
                        <a:t>Reduction in energy intensity in goal-subject facilities compared with 2003:</a:t>
                      </a:r>
                    </a:p>
                    <a:p>
                      <a:r>
                        <a:rPr lang="en-US" sz="1200" baseline="0" dirty="0" smtClean="0">
                          <a:solidFill>
                            <a:srgbClr val="000000"/>
                          </a:solidFill>
                        </a:rPr>
                        <a:t>27.4% reduction and on track for 30% by 2015</a:t>
                      </a:r>
                      <a:endParaRPr lang="en-US" sz="1200" dirty="0">
                        <a:solidFill>
                          <a:srgbClr val="0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chemeClr val="tx1">
                              <a:lumMod val="50000"/>
                            </a:schemeClr>
                          </a:solidFill>
                        </a:rPr>
                        <a:t>Interim Target (FY14):</a:t>
                      </a:r>
                      <a:r>
                        <a:rPr lang="en-US" sz="1200" b="1" baseline="0" dirty="0" smtClean="0">
                          <a:solidFill>
                            <a:schemeClr val="tx1">
                              <a:lumMod val="50000"/>
                            </a:schemeClr>
                          </a:solidFill>
                        </a:rPr>
                        <a:t> -27%</a:t>
                      </a:r>
                      <a:endParaRPr lang="en-US" sz="1200" b="1"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915640">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rgbClr val="000000"/>
                          </a:solidFill>
                        </a:rPr>
                        <a:t>Use of Renewable</a:t>
                      </a:r>
                      <a:r>
                        <a:rPr lang="en-US" sz="1200" b="1" baseline="0" dirty="0" smtClean="0">
                          <a:solidFill>
                            <a:srgbClr val="000000"/>
                          </a:solidFill>
                        </a:rPr>
                        <a:t> Energy</a:t>
                      </a:r>
                    </a:p>
                    <a:p>
                      <a:r>
                        <a:rPr lang="en-US" sz="1200" baseline="0" dirty="0" smtClean="0">
                          <a:solidFill>
                            <a:srgbClr val="000000"/>
                          </a:solidFill>
                        </a:rPr>
                        <a:t>Use of renewable energy as a percent of facility electricity use:</a:t>
                      </a:r>
                    </a:p>
                    <a:p>
                      <a:r>
                        <a:rPr lang="en-US" sz="1200" baseline="0" dirty="0" smtClean="0">
                          <a:solidFill>
                            <a:srgbClr val="000000"/>
                          </a:solidFill>
                        </a:rPr>
                        <a:t>Total of 18.3% from renewable electricity sources including at least 3.5% from new sources</a:t>
                      </a:r>
                      <a:endParaRPr lang="en-US" sz="1200" dirty="0">
                        <a:solidFill>
                          <a:srgbClr val="0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chemeClr val="tx1">
                              <a:lumMod val="50000"/>
                            </a:schemeClr>
                          </a:solidFill>
                        </a:rPr>
                        <a:t>Interim Target (FY14):</a:t>
                      </a:r>
                      <a:r>
                        <a:rPr lang="en-US" sz="1200" b="1" baseline="0" dirty="0" smtClean="0">
                          <a:solidFill>
                            <a:schemeClr val="tx1">
                              <a:lumMod val="50000"/>
                            </a:schemeClr>
                          </a:solidFill>
                        </a:rPr>
                        <a:t> 7.5%</a:t>
                      </a:r>
                      <a:endParaRPr lang="en-US" sz="1200" b="1"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715457">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rgbClr val="000000"/>
                          </a:solidFill>
                        </a:rPr>
                        <a:t>Reduction</a:t>
                      </a:r>
                      <a:r>
                        <a:rPr lang="en-US" sz="1200" b="1" baseline="0" dirty="0" smtClean="0">
                          <a:solidFill>
                            <a:srgbClr val="000000"/>
                          </a:solidFill>
                        </a:rPr>
                        <a:t> in Potable Water Intensity</a:t>
                      </a:r>
                    </a:p>
                    <a:p>
                      <a:r>
                        <a:rPr lang="en-US" sz="1200" baseline="0" dirty="0" smtClean="0">
                          <a:solidFill>
                            <a:srgbClr val="000000"/>
                          </a:solidFill>
                        </a:rPr>
                        <a:t>Reduction in potable water intensity compared with 2007:</a:t>
                      </a:r>
                    </a:p>
                    <a:p>
                      <a:r>
                        <a:rPr lang="en-US" sz="1200" baseline="0" dirty="0" smtClean="0">
                          <a:solidFill>
                            <a:srgbClr val="000000"/>
                          </a:solidFill>
                        </a:rPr>
                        <a:t>27.4% reduction and on track for 26% by 2020</a:t>
                      </a:r>
                      <a:endParaRPr lang="en-US" sz="1200" dirty="0">
                        <a:solidFill>
                          <a:srgbClr val="0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chemeClr val="tx1">
                              <a:lumMod val="50000"/>
                            </a:schemeClr>
                          </a:solidFill>
                        </a:rPr>
                        <a:t>Interim Target (FY14):</a:t>
                      </a:r>
                      <a:r>
                        <a:rPr lang="en-US" sz="1200" b="1" baseline="0" dirty="0" smtClean="0">
                          <a:solidFill>
                            <a:schemeClr val="tx1">
                              <a:lumMod val="50000"/>
                            </a:schemeClr>
                          </a:solidFill>
                        </a:rPr>
                        <a:t> -14%</a:t>
                      </a:r>
                      <a:endParaRPr lang="en-US" sz="1200" b="1"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715457">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rgbClr val="000000"/>
                          </a:solidFill>
                        </a:rPr>
                        <a:t>Reduction</a:t>
                      </a:r>
                      <a:r>
                        <a:rPr lang="en-US" sz="1200" b="1" baseline="0" dirty="0" smtClean="0">
                          <a:solidFill>
                            <a:srgbClr val="000000"/>
                          </a:solidFill>
                        </a:rPr>
                        <a:t> in Fleet </a:t>
                      </a:r>
                      <a:r>
                        <a:rPr lang="en-US" sz="1200" b="1" kern="1200" baseline="0" dirty="0" smtClean="0">
                          <a:solidFill>
                            <a:srgbClr val="000000"/>
                          </a:solidFill>
                          <a:latin typeface="+mn-lt"/>
                          <a:ea typeface="+mn-ea"/>
                          <a:cs typeface="+mn-cs"/>
                        </a:rPr>
                        <a:t>Petroleum</a:t>
                      </a:r>
                      <a:r>
                        <a:rPr lang="en-US" sz="1200" b="1" baseline="0" dirty="0" smtClean="0">
                          <a:solidFill>
                            <a:srgbClr val="000000"/>
                          </a:solidFill>
                        </a:rPr>
                        <a:t> Use</a:t>
                      </a:r>
                    </a:p>
                    <a:p>
                      <a:r>
                        <a:rPr lang="en-US" sz="1200" baseline="0" dirty="0" smtClean="0">
                          <a:solidFill>
                            <a:srgbClr val="000000"/>
                          </a:solidFill>
                        </a:rPr>
                        <a:t>Reduction in fleet petroleum use compared to 2005:</a:t>
                      </a:r>
                    </a:p>
                    <a:p>
                      <a:r>
                        <a:rPr lang="en-US" sz="1200" baseline="0" dirty="0" smtClean="0">
                          <a:solidFill>
                            <a:srgbClr val="000000"/>
                          </a:solidFill>
                        </a:rPr>
                        <a:t>18.7% reduction and not on track</a:t>
                      </a:r>
                      <a:endParaRPr lang="en-US" sz="1200" dirty="0">
                        <a:solidFill>
                          <a:srgbClr val="0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200" b="1" dirty="0" smtClean="0">
                          <a:solidFill>
                            <a:schemeClr val="tx1">
                              <a:lumMod val="50000"/>
                            </a:schemeClr>
                          </a:solidFill>
                        </a:rPr>
                        <a:t>Interim Target (FY14):</a:t>
                      </a:r>
                      <a:r>
                        <a:rPr lang="en-US" sz="1200" b="1" baseline="0" dirty="0" smtClean="0">
                          <a:solidFill>
                            <a:schemeClr val="tx1">
                              <a:lumMod val="50000"/>
                            </a:schemeClr>
                          </a:solidFill>
                        </a:rPr>
                        <a:t> -18%</a:t>
                      </a:r>
                      <a:endParaRPr lang="en-US" sz="1200" b="1"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r>
              <a:tr h="858549">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9C9"/>
                    </a:solidFill>
                  </a:tcPr>
                </a:tc>
                <a:tc>
                  <a:txBody>
                    <a:bodyPr/>
                    <a:lstStyle/>
                    <a:p>
                      <a:r>
                        <a:rPr lang="en-US" sz="1200" b="1" dirty="0" smtClean="0">
                          <a:solidFill>
                            <a:srgbClr val="000000"/>
                          </a:solidFill>
                        </a:rPr>
                        <a:t>Green Buildings</a:t>
                      </a:r>
                    </a:p>
                    <a:p>
                      <a:r>
                        <a:rPr lang="en-US" sz="1200" dirty="0" smtClean="0">
                          <a:solidFill>
                            <a:srgbClr val="000000"/>
                          </a:solidFill>
                        </a:rPr>
                        <a:t>Sustainable green buildings:</a:t>
                      </a:r>
                    </a:p>
                    <a:p>
                      <a:r>
                        <a:rPr lang="en-US" sz="1200" dirty="0" smtClean="0">
                          <a:solidFill>
                            <a:srgbClr val="000000"/>
                          </a:solidFill>
                        </a:rPr>
                        <a:t>4.7%</a:t>
                      </a:r>
                      <a:r>
                        <a:rPr lang="en-US" sz="1200" baseline="0" dirty="0" smtClean="0">
                          <a:solidFill>
                            <a:srgbClr val="000000"/>
                          </a:solidFill>
                        </a:rPr>
                        <a:t> of buildings sustainable</a:t>
                      </a:r>
                    </a:p>
                    <a:p>
                      <a:r>
                        <a:rPr lang="en-US" sz="1200" baseline="0" dirty="0" smtClean="0">
                          <a:solidFill>
                            <a:srgbClr val="000000"/>
                          </a:solidFill>
                        </a:rPr>
                        <a:t>5.6% GSF of inventory sustainable</a:t>
                      </a:r>
                      <a:endParaRPr lang="en-US" sz="1200" dirty="0">
                        <a:solidFill>
                          <a:srgbClr val="000000"/>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9C9"/>
                    </a:solidFill>
                  </a:tcPr>
                </a:tc>
                <a:tc>
                  <a:txBody>
                    <a:bodyPr/>
                    <a:lstStyle/>
                    <a:p>
                      <a:endParaRPr lang="en-US" sz="1200"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9C9"/>
                    </a:solidFill>
                  </a:tcPr>
                </a:tc>
                <a:tc>
                  <a:txBody>
                    <a:bodyPr/>
                    <a:lstStyle/>
                    <a:p>
                      <a:r>
                        <a:rPr lang="en-US" sz="1200" b="1" dirty="0" smtClean="0">
                          <a:solidFill>
                            <a:schemeClr val="tx1">
                              <a:lumMod val="50000"/>
                            </a:schemeClr>
                          </a:solidFill>
                        </a:rPr>
                        <a:t>Interim Target (FY14):</a:t>
                      </a:r>
                      <a:r>
                        <a:rPr lang="en-US" sz="1200" b="1" baseline="0" dirty="0" smtClean="0">
                          <a:solidFill>
                            <a:schemeClr val="tx1">
                              <a:lumMod val="50000"/>
                            </a:schemeClr>
                          </a:solidFill>
                        </a:rPr>
                        <a:t> 13%</a:t>
                      </a:r>
                      <a:endParaRPr lang="en-US" sz="1200" b="1" dirty="0">
                        <a:solidFill>
                          <a:schemeClr val="tx1">
                            <a:lumMod val="50000"/>
                          </a:schemeClr>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9C9"/>
                    </a:solidFill>
                  </a:tcPr>
                </a:tc>
              </a:tr>
            </a:tbl>
          </a:graphicData>
        </a:graphic>
      </p:graphicFrame>
      <p:pic>
        <p:nvPicPr>
          <p:cNvPr id="29732" name="Picture 10"/>
          <p:cNvPicPr>
            <a:picLocks noChangeAspect="1" noChangeArrowheads="1"/>
          </p:cNvPicPr>
          <p:nvPr/>
        </p:nvPicPr>
        <p:blipFill>
          <a:blip r:embed="rId3" cstate="print"/>
          <a:srcRect/>
          <a:stretch>
            <a:fillRect/>
          </a:stretch>
        </p:blipFill>
        <p:spPr bwMode="auto">
          <a:xfrm>
            <a:off x="457200" y="990600"/>
            <a:ext cx="735013" cy="652006"/>
          </a:xfrm>
          <a:prstGeom prst="rect">
            <a:avLst/>
          </a:prstGeom>
          <a:noFill/>
          <a:ln w="9525">
            <a:noFill/>
            <a:miter lim="800000"/>
            <a:headEnd/>
            <a:tailEnd/>
          </a:ln>
        </p:spPr>
      </p:pic>
      <p:pic>
        <p:nvPicPr>
          <p:cNvPr id="29733" name="Picture 11"/>
          <p:cNvPicPr>
            <a:picLocks noChangeAspect="1" noChangeArrowheads="1"/>
          </p:cNvPicPr>
          <p:nvPr/>
        </p:nvPicPr>
        <p:blipFill>
          <a:blip r:embed="rId4" cstate="print"/>
          <a:srcRect/>
          <a:stretch>
            <a:fillRect/>
          </a:stretch>
        </p:blipFill>
        <p:spPr bwMode="auto">
          <a:xfrm>
            <a:off x="457200" y="1828800"/>
            <a:ext cx="735013" cy="542584"/>
          </a:xfrm>
          <a:prstGeom prst="rect">
            <a:avLst/>
          </a:prstGeom>
          <a:noFill/>
          <a:ln w="9525">
            <a:noFill/>
            <a:miter lim="800000"/>
            <a:headEnd/>
            <a:tailEnd/>
          </a:ln>
        </p:spPr>
      </p:pic>
      <p:pic>
        <p:nvPicPr>
          <p:cNvPr id="29734" name="Picture 12"/>
          <p:cNvPicPr>
            <a:picLocks noChangeAspect="1" noChangeArrowheads="1"/>
          </p:cNvPicPr>
          <p:nvPr/>
        </p:nvPicPr>
        <p:blipFill>
          <a:blip r:embed="rId5" cstate="print"/>
          <a:srcRect/>
          <a:stretch>
            <a:fillRect/>
          </a:stretch>
        </p:blipFill>
        <p:spPr bwMode="auto">
          <a:xfrm>
            <a:off x="457200" y="2590800"/>
            <a:ext cx="727075" cy="635228"/>
          </a:xfrm>
          <a:prstGeom prst="rect">
            <a:avLst/>
          </a:prstGeom>
          <a:noFill/>
          <a:ln w="9525">
            <a:noFill/>
            <a:miter lim="800000"/>
            <a:headEnd/>
            <a:tailEnd/>
          </a:ln>
        </p:spPr>
      </p:pic>
      <p:pic>
        <p:nvPicPr>
          <p:cNvPr id="29735" name="Picture 13"/>
          <p:cNvPicPr>
            <a:picLocks noChangeAspect="1" noChangeArrowheads="1"/>
          </p:cNvPicPr>
          <p:nvPr/>
        </p:nvPicPr>
        <p:blipFill>
          <a:blip r:embed="rId6" cstate="print"/>
          <a:srcRect/>
          <a:stretch>
            <a:fillRect/>
          </a:stretch>
        </p:blipFill>
        <p:spPr bwMode="auto">
          <a:xfrm>
            <a:off x="457200" y="3505200"/>
            <a:ext cx="728662" cy="731838"/>
          </a:xfrm>
          <a:prstGeom prst="rect">
            <a:avLst/>
          </a:prstGeom>
          <a:noFill/>
          <a:ln w="9525">
            <a:noFill/>
            <a:miter lim="800000"/>
            <a:headEnd/>
            <a:tailEnd/>
          </a:ln>
        </p:spPr>
      </p:pic>
      <p:pic>
        <p:nvPicPr>
          <p:cNvPr id="29736" name="Picture 14"/>
          <p:cNvPicPr>
            <a:picLocks noChangeAspect="1" noChangeArrowheads="1"/>
          </p:cNvPicPr>
          <p:nvPr/>
        </p:nvPicPr>
        <p:blipFill>
          <a:blip r:embed="rId7" cstate="print"/>
          <a:srcRect/>
          <a:stretch>
            <a:fillRect/>
          </a:stretch>
        </p:blipFill>
        <p:spPr bwMode="auto">
          <a:xfrm>
            <a:off x="457200" y="4420563"/>
            <a:ext cx="742950" cy="602769"/>
          </a:xfrm>
          <a:prstGeom prst="rect">
            <a:avLst/>
          </a:prstGeom>
          <a:noFill/>
          <a:ln w="9525">
            <a:noFill/>
            <a:miter lim="800000"/>
            <a:headEnd/>
            <a:tailEnd/>
          </a:ln>
        </p:spPr>
      </p:pic>
      <p:pic>
        <p:nvPicPr>
          <p:cNvPr id="29738" name="Picture 16"/>
          <p:cNvPicPr>
            <a:picLocks noChangeAspect="1" noChangeArrowheads="1"/>
          </p:cNvPicPr>
          <p:nvPr/>
        </p:nvPicPr>
        <p:blipFill>
          <a:blip r:embed="rId8" cstate="print"/>
          <a:srcRect/>
          <a:stretch>
            <a:fillRect/>
          </a:stretch>
        </p:blipFill>
        <p:spPr bwMode="auto">
          <a:xfrm>
            <a:off x="457200" y="5853102"/>
            <a:ext cx="727075" cy="731837"/>
          </a:xfrm>
          <a:prstGeom prst="rect">
            <a:avLst/>
          </a:prstGeom>
          <a:noFill/>
          <a:ln w="9525">
            <a:noFill/>
            <a:miter lim="800000"/>
            <a:headEnd/>
            <a:tailEnd/>
          </a:ln>
        </p:spPr>
      </p:pic>
      <p:sp>
        <p:nvSpPr>
          <p:cNvPr id="3" name="Oval 2"/>
          <p:cNvSpPr/>
          <p:nvPr/>
        </p:nvSpPr>
        <p:spPr>
          <a:xfrm>
            <a:off x="5791200" y="990600"/>
            <a:ext cx="639762" cy="639763"/>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14" name="Oval 13"/>
          <p:cNvSpPr/>
          <p:nvPr/>
        </p:nvSpPr>
        <p:spPr>
          <a:xfrm>
            <a:off x="5791200" y="2590800"/>
            <a:ext cx="639762" cy="639762"/>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15" name="Oval 14"/>
          <p:cNvSpPr/>
          <p:nvPr/>
        </p:nvSpPr>
        <p:spPr>
          <a:xfrm>
            <a:off x="5791200" y="3505200"/>
            <a:ext cx="639762" cy="639762"/>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16" name="Oval 15"/>
          <p:cNvSpPr/>
          <p:nvPr/>
        </p:nvSpPr>
        <p:spPr>
          <a:xfrm>
            <a:off x="5797890" y="4381982"/>
            <a:ext cx="633072" cy="641350"/>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18" name="Oval 17"/>
          <p:cNvSpPr/>
          <p:nvPr/>
        </p:nvSpPr>
        <p:spPr>
          <a:xfrm>
            <a:off x="5791200" y="5922963"/>
            <a:ext cx="639762" cy="639762"/>
          </a:xfrm>
          <a:prstGeom prst="ellipse">
            <a:avLst/>
          </a:prstGeom>
          <a:solidFill>
            <a:srgbClr val="C00000"/>
          </a:solidFill>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
        <p:nvSpPr>
          <p:cNvPr id="22" name="Oval 21"/>
          <p:cNvSpPr/>
          <p:nvPr/>
        </p:nvSpPr>
        <p:spPr>
          <a:xfrm>
            <a:off x="5791200" y="1828800"/>
            <a:ext cx="639762" cy="639763"/>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pic>
        <p:nvPicPr>
          <p:cNvPr id="1026" name="Picture 2" descr="Reduction in Fleet Petroleum Us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487" y="5162921"/>
            <a:ext cx="714375" cy="579438"/>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5797890" y="5101009"/>
            <a:ext cx="633072" cy="641350"/>
          </a:xfrm>
          <a:prstGeom prst="ellipse">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51661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7391400" cy="914400"/>
          </a:xfrm>
          <a:prstGeom prst="rect">
            <a:avLst/>
          </a:prstGeom>
        </p:spPr>
        <p:txBody>
          <a:bodyPr anchor="ctr"/>
          <a:lstStyle/>
          <a:p>
            <a:pPr defTabSz="457200" fontAlgn="auto">
              <a:spcBef>
                <a:spcPct val="20000"/>
              </a:spcBef>
              <a:spcAft>
                <a:spcPts val="0"/>
              </a:spcAft>
              <a:buFont typeface="Arial"/>
              <a:buNone/>
              <a:defRPr/>
            </a:pPr>
            <a:r>
              <a:rPr lang="en-US" sz="2600" b="1" dirty="0">
                <a:solidFill>
                  <a:schemeClr val="bg1"/>
                </a:solidFill>
                <a:cs typeface="Arial Narrow"/>
              </a:rPr>
              <a:t>DOE Sustainability Dashboard</a:t>
            </a:r>
            <a:endParaRPr lang="en-US" sz="2600" b="1" dirty="0">
              <a:solidFill>
                <a:schemeClr val="bg1"/>
              </a:solidFill>
              <a:latin typeface="+mj-lt"/>
              <a:cs typeface="Arial Narrow"/>
            </a:endParaRPr>
          </a:p>
        </p:txBody>
      </p:sp>
      <p:sp>
        <p:nvSpPr>
          <p:cNvPr id="6" name="Rectangle 5"/>
          <p:cNvSpPr/>
          <p:nvPr/>
        </p:nvSpPr>
        <p:spPr>
          <a:xfrm>
            <a:off x="457200" y="1295400"/>
            <a:ext cx="8336068" cy="1354217"/>
          </a:xfrm>
          <a:prstGeom prst="rect">
            <a:avLst/>
          </a:prstGeom>
        </p:spPr>
        <p:txBody>
          <a:bodyPr wrap="square">
            <a:spAutoFit/>
          </a:bodyPr>
          <a:lstStyle/>
          <a:p>
            <a:pPr marL="342900" indent="-342900">
              <a:spcAft>
                <a:spcPts val="600"/>
              </a:spcAft>
              <a:buFont typeface="Arial" pitchFamily="34" charset="0"/>
              <a:buChar char="•"/>
              <a:defRPr/>
            </a:pPr>
            <a:endParaRPr lang="en-US" sz="2400" b="1" dirty="0" smtClean="0">
              <a:solidFill>
                <a:schemeClr val="tx1">
                  <a:lumMod val="50000"/>
                </a:schemeClr>
              </a:solidFill>
            </a:endParaRPr>
          </a:p>
          <a:p>
            <a:pPr marL="342900" indent="-342900">
              <a:spcAft>
                <a:spcPts val="600"/>
              </a:spcAft>
              <a:buFont typeface="Arial" pitchFamily="34" charset="0"/>
              <a:buChar char="•"/>
              <a:defRPr/>
            </a:pPr>
            <a:endParaRPr lang="en-US" sz="2400" b="1" dirty="0">
              <a:solidFill>
                <a:schemeClr val="tx1">
                  <a:lumMod val="50000"/>
                </a:schemeClr>
              </a:solidFill>
            </a:endParaRPr>
          </a:p>
          <a:p>
            <a:pPr marL="342900" indent="-342900">
              <a:spcAft>
                <a:spcPts val="600"/>
              </a:spcAft>
              <a:buFont typeface="Arial" pitchFamily="34" charset="0"/>
              <a:buChar char="•"/>
              <a:defRPr/>
            </a:pPr>
            <a:endParaRPr lang="en-US" sz="2400" b="1" dirty="0" smtClean="0">
              <a:solidFill>
                <a:schemeClr val="tx1">
                  <a:lumMod val="50000"/>
                </a:schemeClr>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72" r="1213" b="1"/>
          <a:stretch/>
        </p:blipFill>
        <p:spPr bwMode="auto">
          <a:xfrm>
            <a:off x="66906" y="990600"/>
            <a:ext cx="8966199"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213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0" y="0"/>
            <a:ext cx="6781800" cy="901700"/>
          </a:xfrm>
        </p:spPr>
        <p:txBody>
          <a:bodyPr/>
          <a:lstStyle/>
          <a:p>
            <a:pPr>
              <a:lnSpc>
                <a:spcPct val="100000"/>
              </a:lnSpc>
            </a:pPr>
            <a:r>
              <a:rPr lang="en-US" sz="3200" dirty="0" smtClean="0"/>
              <a:t>SPO Assistance and Activities</a:t>
            </a:r>
          </a:p>
        </p:txBody>
      </p:sp>
      <p:sp>
        <p:nvSpPr>
          <p:cNvPr id="6" name="Content Placeholder 2"/>
          <p:cNvSpPr>
            <a:spLocks noGrp="1"/>
          </p:cNvSpPr>
          <p:nvPr>
            <p:ph idx="1"/>
          </p:nvPr>
        </p:nvSpPr>
        <p:spPr>
          <a:xfrm>
            <a:off x="152400" y="1295400"/>
            <a:ext cx="4953000" cy="3581400"/>
          </a:xfrm>
        </p:spPr>
        <p:txBody>
          <a:bodyPr/>
          <a:lstStyle/>
          <a:p>
            <a:pPr marL="225425" indent="-225425">
              <a:defRPr/>
            </a:pPr>
            <a:r>
              <a:rPr lang="en-US" sz="1800" b="1" dirty="0" smtClean="0"/>
              <a:t>Provides technical assistance, best practices, and information resources </a:t>
            </a:r>
          </a:p>
          <a:p>
            <a:pPr marL="225425" indent="-225425">
              <a:defRPr/>
            </a:pPr>
            <a:endParaRPr lang="en-US" sz="600" b="1" dirty="0" smtClean="0"/>
          </a:p>
          <a:p>
            <a:pPr marL="225425" indent="-225425">
              <a:defRPr/>
            </a:pPr>
            <a:r>
              <a:rPr lang="en-US" sz="1800" b="1" dirty="0" smtClean="0"/>
              <a:t>Issues guidance to meet requirements</a:t>
            </a:r>
          </a:p>
          <a:p>
            <a:pPr marL="225425" indent="-225425">
              <a:defRPr/>
            </a:pPr>
            <a:endParaRPr lang="en-US" sz="600" b="1" dirty="0" smtClean="0"/>
          </a:p>
          <a:p>
            <a:pPr marL="225425" indent="-225425">
              <a:defRPr/>
            </a:pPr>
            <a:r>
              <a:rPr lang="en-US" sz="1800" b="1" dirty="0" smtClean="0"/>
              <a:t>Conducts data deep dives to better understand challenges and opportunities</a:t>
            </a:r>
          </a:p>
          <a:p>
            <a:pPr marL="225425" indent="-225425">
              <a:defRPr/>
            </a:pPr>
            <a:endParaRPr lang="en-US" sz="600" b="1" dirty="0" smtClean="0"/>
          </a:p>
          <a:p>
            <a:pPr marL="225425" indent="-225425">
              <a:defRPr/>
            </a:pPr>
            <a:r>
              <a:rPr lang="en-US" sz="1800" b="1" dirty="0" smtClean="0"/>
              <a:t>Supports energy, water, and green building site assessments</a:t>
            </a:r>
          </a:p>
          <a:p>
            <a:pPr marL="225425" indent="-225425">
              <a:defRPr/>
            </a:pPr>
            <a:endParaRPr lang="en-US" sz="600" b="1" dirty="0" smtClean="0"/>
          </a:p>
          <a:p>
            <a:pPr marL="225425" indent="-225425">
              <a:defRPr/>
            </a:pPr>
            <a:r>
              <a:rPr lang="en-US" sz="1800" b="1" dirty="0" smtClean="0"/>
              <a:t>Recognizes achievements</a:t>
            </a:r>
          </a:p>
          <a:p>
            <a:pPr marL="225425" indent="-225425">
              <a:defRPr/>
            </a:pPr>
            <a:r>
              <a:rPr lang="en-US" sz="600" b="1" dirty="0" smtClean="0"/>
              <a:t> </a:t>
            </a:r>
          </a:p>
          <a:p>
            <a:pPr marL="225425" indent="-225425">
              <a:defRPr/>
            </a:pPr>
            <a:r>
              <a:rPr lang="en-US" sz="1800" b="1" dirty="0" smtClean="0"/>
              <a:t>Shares information</a:t>
            </a:r>
          </a:p>
          <a:p>
            <a:pPr marL="225425" indent="-225425">
              <a:defRPr/>
            </a:pPr>
            <a:endParaRPr lang="en-US" sz="600" b="1" dirty="0" smtClean="0">
              <a:solidFill>
                <a:schemeClr val="tx1">
                  <a:lumMod val="50000"/>
                </a:schemeClr>
              </a:solidFill>
            </a:endParaRPr>
          </a:p>
          <a:p>
            <a:pPr marL="0" indent="0">
              <a:buNone/>
              <a:defRPr/>
            </a:pPr>
            <a:endParaRPr lang="en-US" sz="1800" b="1" dirty="0" smtClean="0">
              <a:solidFill>
                <a:schemeClr val="tx1">
                  <a:lumMod val="50000"/>
                </a:schemeClr>
              </a:solidFill>
            </a:endParaRP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l="1649" r="1311"/>
          <a:stretch>
            <a:fillRect/>
          </a:stretch>
        </p:blipFill>
        <p:spPr bwMode="auto">
          <a:xfrm rot="208283">
            <a:off x="4884084" y="1597602"/>
            <a:ext cx="3382913" cy="4385001"/>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33400" y="5410200"/>
            <a:ext cx="3733800" cy="914400"/>
          </a:xfrm>
          <a:prstGeom prst="rect">
            <a:avLst/>
          </a:prstGeom>
          <a:ln>
            <a:solidFill>
              <a:schemeClr val="bg2">
                <a:lumMod val="10000"/>
              </a:schemeClr>
            </a:solidFill>
          </a:ln>
        </p:spPr>
        <p:txBody>
          <a:bodyPr vert="horz" wrap="none" lIns="91440" tIns="45720" rIns="91440" bIns="45720" rtlCol="0">
            <a:normAutofit fontScale="92500" lnSpcReduction="10000"/>
          </a:bodyPr>
          <a:lstStyle/>
          <a:p>
            <a:pPr lvl="0" defTabSz="457200" eaLnBrk="0" fontAlgn="base" hangingPunct="0">
              <a:spcBef>
                <a:spcPct val="20000"/>
              </a:spcBef>
              <a:spcAft>
                <a:spcPct val="0"/>
              </a:spcAft>
              <a:defRPr/>
            </a:pPr>
            <a:r>
              <a:rPr lang="en-US" b="1" dirty="0">
                <a:solidFill>
                  <a:srgbClr val="50565C">
                    <a:lumMod val="50000"/>
                  </a:srgbClr>
                </a:solidFill>
              </a:rPr>
              <a:t>To be added to the </a:t>
            </a:r>
            <a:endParaRPr lang="en-US" b="1" dirty="0" smtClean="0">
              <a:solidFill>
                <a:srgbClr val="50565C">
                  <a:lumMod val="50000"/>
                </a:srgbClr>
              </a:solidFill>
            </a:endParaRPr>
          </a:p>
          <a:p>
            <a:pPr lvl="0" defTabSz="457200" eaLnBrk="0" fontAlgn="base" hangingPunct="0">
              <a:spcBef>
                <a:spcPct val="20000"/>
              </a:spcBef>
              <a:spcAft>
                <a:spcPct val="0"/>
              </a:spcAft>
              <a:defRPr/>
            </a:pPr>
            <a:r>
              <a:rPr lang="en-US" b="1" dirty="0" smtClean="0">
                <a:solidFill>
                  <a:srgbClr val="50565C">
                    <a:lumMod val="50000"/>
                  </a:srgbClr>
                </a:solidFill>
              </a:rPr>
              <a:t>SPO’s </a:t>
            </a:r>
            <a:r>
              <a:rPr lang="en-US" b="1" dirty="0">
                <a:solidFill>
                  <a:srgbClr val="50565C">
                    <a:lumMod val="50000"/>
                  </a:srgbClr>
                </a:solidFill>
              </a:rPr>
              <a:t>monthly newsletter, </a:t>
            </a:r>
            <a:endParaRPr lang="en-US" b="1" dirty="0" smtClean="0">
              <a:solidFill>
                <a:srgbClr val="50565C">
                  <a:lumMod val="50000"/>
                </a:srgbClr>
              </a:solidFill>
            </a:endParaRPr>
          </a:p>
          <a:p>
            <a:pPr lvl="0" defTabSz="457200" eaLnBrk="0" fontAlgn="base" hangingPunct="0">
              <a:spcBef>
                <a:spcPct val="20000"/>
              </a:spcBef>
              <a:spcAft>
                <a:spcPct val="0"/>
              </a:spcAft>
              <a:defRPr/>
            </a:pPr>
            <a:r>
              <a:rPr lang="en-US" b="1" dirty="0" smtClean="0">
                <a:solidFill>
                  <a:srgbClr val="50565C">
                    <a:lumMod val="50000"/>
                  </a:srgbClr>
                </a:solidFill>
              </a:rPr>
              <a:t>email</a:t>
            </a:r>
            <a:r>
              <a:rPr lang="en-US" b="1" dirty="0">
                <a:solidFill>
                  <a:srgbClr val="50565C">
                    <a:lumMod val="50000"/>
                  </a:srgbClr>
                </a:solidFill>
              </a:rPr>
              <a:t>:  </a:t>
            </a:r>
            <a:r>
              <a:rPr lang="en-US" b="1" dirty="0">
                <a:solidFill>
                  <a:srgbClr val="50565C">
                    <a:lumMod val="50000"/>
                  </a:srgbClr>
                </a:solidFill>
                <a:hlinkClick r:id="rId4"/>
              </a:rPr>
              <a:t>sustainability@hq.doe.gov</a:t>
            </a:r>
            <a:r>
              <a:rPr lang="en-US" b="1" dirty="0">
                <a:solidFill>
                  <a:srgbClr val="50565C">
                    <a:lumMod val="50000"/>
                  </a:srgbClr>
                </a:solidFill>
              </a:rPr>
              <a:t>  </a:t>
            </a:r>
            <a:endParaRPr lang="en-US" b="1" i="1" dirty="0">
              <a:solidFill>
                <a:srgbClr val="50565C">
                  <a:lumMod val="50000"/>
                </a:srgbClr>
              </a:solidFill>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cxnSp>
        <p:nvCxnSpPr>
          <p:cNvPr id="4" name="Straight Arrow Connector 3"/>
          <p:cNvCxnSpPr/>
          <p:nvPr/>
        </p:nvCxnSpPr>
        <p:spPr>
          <a:xfrm>
            <a:off x="4267200" y="5715000"/>
            <a:ext cx="762000" cy="0"/>
          </a:xfrm>
          <a:prstGeom prst="straightConnector1">
            <a:avLst/>
          </a:prstGeom>
          <a:ln w="12700">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283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Priorities and Upcoming Initiatives</a:t>
            </a:r>
            <a:endParaRPr lang="en-US" dirty="0"/>
          </a:p>
        </p:txBody>
      </p:sp>
      <p:sp>
        <p:nvSpPr>
          <p:cNvPr id="4" name="Content Placeholder 3"/>
          <p:cNvSpPr>
            <a:spLocks noGrp="1"/>
          </p:cNvSpPr>
          <p:nvPr>
            <p:ph idx="1"/>
          </p:nvPr>
        </p:nvSpPr>
        <p:spPr/>
        <p:txBody>
          <a:bodyPr/>
          <a:lstStyle/>
          <a:p>
            <a:r>
              <a:rPr lang="en-US" dirty="0" smtClean="0"/>
              <a:t>Raise the profile of sustainability within DOE</a:t>
            </a:r>
          </a:p>
          <a:p>
            <a:r>
              <a:rPr lang="en-US" dirty="0" smtClean="0"/>
              <a:t>Closer </a:t>
            </a:r>
            <a:r>
              <a:rPr lang="en-US" dirty="0"/>
              <a:t>collaboration </a:t>
            </a:r>
            <a:r>
              <a:rPr lang="en-US" dirty="0" smtClean="0"/>
              <a:t>with Program Offices to identify needs and set priorities</a:t>
            </a:r>
          </a:p>
          <a:p>
            <a:r>
              <a:rPr lang="en-US" dirty="0" smtClean="0"/>
              <a:t>Closer collaboration with FEMP and Office of Science programs to identify technologies that can be demonstrated at DOE sites</a:t>
            </a:r>
          </a:p>
          <a:p>
            <a:r>
              <a:rPr lang="en-US" dirty="0" smtClean="0"/>
              <a:t>Better use of the data we collect through the Sustainability Dashboard to identify needs and set priorities</a:t>
            </a:r>
          </a:p>
          <a:p>
            <a:r>
              <a:rPr lang="en-US" dirty="0" smtClean="0"/>
              <a:t>More direct investments in sustainability at DOE sites (current and future SPOFOAs)</a:t>
            </a:r>
          </a:p>
        </p:txBody>
      </p:sp>
    </p:spTree>
    <p:extLst>
      <p:ext uri="{BB962C8B-B14F-4D97-AF65-F5344CB8AC3E}">
        <p14:creationId xmlns:p14="http://schemas.microsoft.com/office/powerpoint/2010/main" val="43897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0" y="0"/>
            <a:ext cx="7467600" cy="901700"/>
          </a:xfrm>
        </p:spPr>
        <p:txBody>
          <a:bodyPr/>
          <a:lstStyle/>
          <a:p>
            <a:r>
              <a:rPr lang="en-US" sz="3000" dirty="0" smtClean="0"/>
              <a:t>Contact Information and References</a:t>
            </a:r>
          </a:p>
        </p:txBody>
      </p:sp>
      <p:sp>
        <p:nvSpPr>
          <p:cNvPr id="19459" name="TextBox 4"/>
          <p:cNvSpPr txBox="1">
            <a:spLocks noChangeArrowheads="1"/>
          </p:cNvSpPr>
          <p:nvPr/>
        </p:nvSpPr>
        <p:spPr bwMode="auto">
          <a:xfrm>
            <a:off x="152400" y="13716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ts val="600"/>
              </a:spcBef>
              <a:spcAft>
                <a:spcPct val="0"/>
              </a:spcAft>
            </a:pPr>
            <a:r>
              <a:rPr lang="en-US" sz="2400" b="1" dirty="0" smtClean="0">
                <a:solidFill>
                  <a:schemeClr val="tx1">
                    <a:lumMod val="50000"/>
                  </a:schemeClr>
                </a:solidFill>
                <a:latin typeface="+mn-lt"/>
              </a:rPr>
              <a:t>Sustainability </a:t>
            </a:r>
            <a:r>
              <a:rPr lang="en-US" sz="2400" b="1" dirty="0">
                <a:solidFill>
                  <a:schemeClr val="tx1">
                    <a:lumMod val="50000"/>
                  </a:schemeClr>
                </a:solidFill>
                <a:latin typeface="+mn-lt"/>
              </a:rPr>
              <a:t>Performance Office:</a:t>
            </a:r>
          </a:p>
          <a:p>
            <a:pPr eaLnBrk="1" fontAlgn="base" hangingPunct="1">
              <a:spcBef>
                <a:spcPts val="600"/>
              </a:spcBef>
              <a:spcAft>
                <a:spcPct val="0"/>
              </a:spcAft>
            </a:pPr>
            <a:r>
              <a:rPr lang="en-US" sz="2000" dirty="0">
                <a:solidFill>
                  <a:schemeClr val="tx1">
                    <a:lumMod val="50000"/>
                  </a:schemeClr>
                </a:solidFill>
                <a:latin typeface="+mn-lt"/>
                <a:hlinkClick r:id="rId2"/>
              </a:rPr>
              <a:t>http://</a:t>
            </a:r>
            <a:r>
              <a:rPr lang="en-US" sz="2000" dirty="0" smtClean="0">
                <a:solidFill>
                  <a:schemeClr val="tx1">
                    <a:lumMod val="50000"/>
                  </a:schemeClr>
                </a:solidFill>
                <a:latin typeface="+mn-lt"/>
                <a:hlinkClick r:id="rId2"/>
              </a:rPr>
              <a:t>www.sustainability.energy.gov</a:t>
            </a:r>
            <a:endParaRPr lang="en-US" sz="1200" dirty="0">
              <a:solidFill>
                <a:schemeClr val="tx1">
                  <a:lumMod val="50000"/>
                </a:schemeClr>
              </a:solidFill>
              <a:latin typeface="+mn-lt"/>
            </a:endParaRPr>
          </a:p>
          <a:p>
            <a:pPr eaLnBrk="1" fontAlgn="base" hangingPunct="1">
              <a:spcBef>
                <a:spcPts val="600"/>
              </a:spcBef>
              <a:spcAft>
                <a:spcPct val="0"/>
              </a:spcAft>
            </a:pPr>
            <a:r>
              <a:rPr lang="en-US" sz="2400" b="1" dirty="0" smtClean="0">
                <a:solidFill>
                  <a:schemeClr val="tx1">
                    <a:lumMod val="50000"/>
                  </a:schemeClr>
                </a:solidFill>
                <a:latin typeface="+mn-lt"/>
              </a:rPr>
              <a:t>DOE </a:t>
            </a:r>
            <a:r>
              <a:rPr lang="en-US" sz="2400" b="1" dirty="0">
                <a:solidFill>
                  <a:schemeClr val="tx1">
                    <a:lumMod val="50000"/>
                  </a:schemeClr>
                </a:solidFill>
                <a:latin typeface="+mn-lt"/>
              </a:rPr>
              <a:t>SSPP</a:t>
            </a:r>
            <a:r>
              <a:rPr lang="en-US" sz="2400" b="1" dirty="0" smtClean="0">
                <a:solidFill>
                  <a:schemeClr val="tx1">
                    <a:lumMod val="50000"/>
                  </a:schemeClr>
                </a:solidFill>
                <a:latin typeface="+mn-lt"/>
              </a:rPr>
              <a:t>:</a:t>
            </a:r>
            <a:endParaRPr lang="en-US" sz="2400" b="1" dirty="0">
              <a:solidFill>
                <a:schemeClr val="tx1">
                  <a:lumMod val="50000"/>
                </a:schemeClr>
              </a:solidFill>
              <a:latin typeface="+mn-lt"/>
            </a:endParaRPr>
          </a:p>
          <a:p>
            <a:pPr eaLnBrk="1" fontAlgn="base" hangingPunct="1">
              <a:spcBef>
                <a:spcPts val="600"/>
              </a:spcBef>
              <a:spcAft>
                <a:spcPct val="0"/>
              </a:spcAft>
            </a:pPr>
            <a:r>
              <a:rPr lang="en-US" sz="2000" dirty="0">
                <a:solidFill>
                  <a:schemeClr val="tx1">
                    <a:lumMod val="50000"/>
                  </a:schemeClr>
                </a:solidFill>
                <a:latin typeface="+mn-lt"/>
                <a:hlinkClick r:id="rId3"/>
              </a:rPr>
              <a:t>http://</a:t>
            </a:r>
            <a:r>
              <a:rPr lang="en-US" sz="2000" dirty="0" smtClean="0">
                <a:solidFill>
                  <a:schemeClr val="tx1">
                    <a:lumMod val="50000"/>
                  </a:schemeClr>
                </a:solidFill>
                <a:latin typeface="+mn-lt"/>
                <a:hlinkClick r:id="rId3"/>
              </a:rPr>
              <a:t>www1.eere.energy.gov/sustainability/plans_reports.html</a:t>
            </a:r>
            <a:endParaRPr lang="en-US" sz="1200" b="1" dirty="0">
              <a:solidFill>
                <a:schemeClr val="tx1">
                  <a:lumMod val="50000"/>
                </a:schemeClr>
              </a:solidFill>
              <a:latin typeface="+mn-lt"/>
            </a:endParaRPr>
          </a:p>
          <a:p>
            <a:pPr eaLnBrk="1" fontAlgn="base" hangingPunct="1">
              <a:spcBef>
                <a:spcPts val="600"/>
              </a:spcBef>
              <a:spcAft>
                <a:spcPct val="0"/>
              </a:spcAft>
            </a:pPr>
            <a:endParaRPr lang="en-US" sz="800" dirty="0" smtClean="0">
              <a:solidFill>
                <a:schemeClr val="tx1">
                  <a:lumMod val="50000"/>
                </a:schemeClr>
              </a:solidFill>
              <a:latin typeface="+mn-lt"/>
            </a:endParaRPr>
          </a:p>
          <a:p>
            <a:pPr eaLnBrk="1" fontAlgn="base" hangingPunct="1">
              <a:spcBef>
                <a:spcPts val="600"/>
              </a:spcBef>
              <a:spcAft>
                <a:spcPct val="0"/>
              </a:spcAft>
            </a:pPr>
            <a:endParaRPr lang="en-US" sz="800" b="1" dirty="0">
              <a:solidFill>
                <a:schemeClr val="tx1">
                  <a:lumMod val="50000"/>
                </a:schemeClr>
              </a:solidFill>
              <a:latin typeface="+mn-lt"/>
            </a:endParaRPr>
          </a:p>
          <a:p>
            <a:pPr eaLnBrk="1" fontAlgn="base" hangingPunct="1">
              <a:lnSpc>
                <a:spcPct val="90000"/>
              </a:lnSpc>
              <a:spcBef>
                <a:spcPct val="20000"/>
              </a:spcBef>
              <a:spcAft>
                <a:spcPct val="0"/>
              </a:spcAft>
            </a:pPr>
            <a:endParaRPr lang="en-US" sz="2400" b="1" dirty="0">
              <a:solidFill>
                <a:schemeClr val="tx1">
                  <a:lumMod val="50000"/>
                </a:schemeClr>
              </a:solidFill>
              <a:latin typeface="Arial Narrow" pitchFamily="34" charset="0"/>
            </a:endParaRPr>
          </a:p>
        </p:txBody>
      </p:sp>
      <p:sp>
        <p:nvSpPr>
          <p:cNvPr id="19460" name="Subtitle 2"/>
          <p:cNvSpPr>
            <a:spLocks/>
          </p:cNvSpPr>
          <p:nvPr/>
        </p:nvSpPr>
        <p:spPr bwMode="auto">
          <a:xfrm>
            <a:off x="272005" y="34671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457200" fontAlgn="base">
              <a:spcBef>
                <a:spcPct val="20000"/>
              </a:spcBef>
              <a:spcAft>
                <a:spcPct val="0"/>
              </a:spcAft>
              <a:buFont typeface="Arial" charset="0"/>
              <a:buNone/>
            </a:pPr>
            <a:endParaRPr lang="en-US" sz="2400" b="1" dirty="0" smtClean="0">
              <a:solidFill>
                <a:schemeClr val="tx1">
                  <a:lumMod val="50000"/>
                </a:schemeClr>
              </a:solidFill>
              <a:cs typeface="Arial" charset="0"/>
            </a:endParaRPr>
          </a:p>
          <a:p>
            <a:pPr algn="ctr" defTabSz="457200" fontAlgn="base">
              <a:spcBef>
                <a:spcPct val="20000"/>
              </a:spcBef>
              <a:spcAft>
                <a:spcPct val="0"/>
              </a:spcAft>
              <a:buFont typeface="Arial" charset="0"/>
              <a:buNone/>
            </a:pPr>
            <a:r>
              <a:rPr lang="en-US" sz="2400" b="1" dirty="0" smtClean="0">
                <a:solidFill>
                  <a:schemeClr val="tx1">
                    <a:lumMod val="50000"/>
                  </a:schemeClr>
                </a:solidFill>
                <a:cs typeface="Arial" charset="0"/>
              </a:rPr>
              <a:t>Comments, questions, and suggestions:</a:t>
            </a:r>
          </a:p>
          <a:p>
            <a:pPr algn="ctr" defTabSz="457200" fontAlgn="base">
              <a:spcBef>
                <a:spcPct val="20000"/>
              </a:spcBef>
              <a:spcAft>
                <a:spcPct val="0"/>
              </a:spcAft>
            </a:pPr>
            <a:r>
              <a:rPr lang="en-US" sz="2000" b="1" dirty="0" smtClean="0">
                <a:hlinkClick r:id="rId4"/>
              </a:rPr>
              <a:t>sustainability@hq.doe.gov</a:t>
            </a:r>
            <a:endParaRPr lang="en-US" sz="2000" b="1" dirty="0">
              <a:solidFill>
                <a:schemeClr val="tx1">
                  <a:lumMod val="50000"/>
                </a:schemeClr>
              </a:solidFill>
              <a:cs typeface="Arial" charset="0"/>
            </a:endParaRPr>
          </a:p>
          <a:p>
            <a:pPr algn="ctr" defTabSz="457200" eaLnBrk="0" fontAlgn="base" hangingPunct="0">
              <a:spcBef>
                <a:spcPct val="20000"/>
              </a:spcBef>
              <a:spcAft>
                <a:spcPct val="0"/>
              </a:spcAft>
              <a:buFont typeface="Arial" charset="0"/>
              <a:buNone/>
            </a:pPr>
            <a:endParaRPr lang="en-US" sz="2400" b="1" dirty="0">
              <a:cs typeface="Arial" charset="0"/>
            </a:endParaRPr>
          </a:p>
        </p:txBody>
      </p:sp>
    </p:spTree>
    <p:extLst>
      <p:ext uri="{BB962C8B-B14F-4D97-AF65-F5344CB8AC3E}">
        <p14:creationId xmlns:p14="http://schemas.microsoft.com/office/powerpoint/2010/main" val="267613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3353644"/>
          </a:xfrm>
        </p:spPr>
        <p:txBody>
          <a:bodyPr>
            <a:normAutofit lnSpcReduction="10000"/>
          </a:bodyPr>
          <a:lstStyle/>
          <a:p>
            <a:r>
              <a:rPr lang="en-US" dirty="0"/>
              <a:t>Overall </a:t>
            </a:r>
            <a:r>
              <a:rPr lang="en-US" dirty="0" smtClean="0"/>
              <a:t>Mission</a:t>
            </a:r>
            <a:r>
              <a:rPr lang="en-US" dirty="0"/>
              <a:t>: E</a:t>
            </a:r>
            <a:r>
              <a:rPr lang="en-US" dirty="0" smtClean="0"/>
              <a:t>nsure </a:t>
            </a:r>
            <a:r>
              <a:rPr lang="en-US" dirty="0"/>
              <a:t>America’s security and prosperity by addressing energy, environmental, and nuclear challenges through transformative science and technology solutions</a:t>
            </a:r>
          </a:p>
          <a:p>
            <a:pPr lvl="1"/>
            <a:r>
              <a:rPr lang="en-US" dirty="0" smtClean="0"/>
              <a:t>Increase efficiency, reduce manufacturing cost, and increase the share of energy coming from renewable sources</a:t>
            </a:r>
          </a:p>
          <a:p>
            <a:pPr lvl="1"/>
            <a:r>
              <a:rPr lang="en-US" dirty="0" smtClean="0"/>
              <a:t>Increase efficiency, reduce emissions from conventional power sources</a:t>
            </a:r>
          </a:p>
          <a:p>
            <a:pPr lvl="1"/>
            <a:r>
              <a:rPr lang="en-US" dirty="0" smtClean="0"/>
              <a:t>Increase efficiency of lighting, HVAC, appliances, manufacturing processes, transportation, etc.</a:t>
            </a:r>
            <a:endParaRPr lang="en-US" dirty="0"/>
          </a:p>
        </p:txBody>
      </p:sp>
      <p:sp>
        <p:nvSpPr>
          <p:cNvPr id="3" name="Title 2"/>
          <p:cNvSpPr>
            <a:spLocks noGrp="1"/>
          </p:cNvSpPr>
          <p:nvPr>
            <p:ph type="title"/>
          </p:nvPr>
        </p:nvSpPr>
        <p:spPr/>
        <p:txBody>
          <a:bodyPr/>
          <a:lstStyle/>
          <a:p>
            <a:r>
              <a:rPr lang="en-US" dirty="0" smtClean="0"/>
              <a:t>DOE working on numerous fronts to help build a clean energy future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53000"/>
            <a:ext cx="1828800" cy="1371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7299"/>
          <a:stretch/>
        </p:blipFill>
        <p:spPr>
          <a:xfrm>
            <a:off x="1828800" y="4953000"/>
            <a:ext cx="1701478" cy="1371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953000"/>
            <a:ext cx="1828800" cy="13716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15459"/>
          <a:stretch/>
        </p:blipFill>
        <p:spPr>
          <a:xfrm>
            <a:off x="3505201" y="4953964"/>
            <a:ext cx="1738132" cy="1370635"/>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r="30901"/>
          <a:stretch/>
        </p:blipFill>
        <p:spPr>
          <a:xfrm>
            <a:off x="7086600" y="4944319"/>
            <a:ext cx="2057400" cy="1380280"/>
          </a:xfrm>
          <a:prstGeom prst="rect">
            <a:avLst/>
          </a:prstGeom>
        </p:spPr>
      </p:pic>
    </p:spTree>
    <p:extLst>
      <p:ext uri="{BB962C8B-B14F-4D97-AF65-F5344CB8AC3E}">
        <p14:creationId xmlns:p14="http://schemas.microsoft.com/office/powerpoint/2010/main" val="1995656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0800"/>
            <a:ext cx="8229600" cy="4876800"/>
          </a:xfrm>
        </p:spPr>
        <p:txBody>
          <a:bodyPr/>
          <a:lstStyle/>
          <a:p>
            <a:r>
              <a:rPr lang="en-US" dirty="0" smtClean="0"/>
              <a:t>Our contribution to the clean energy future</a:t>
            </a:r>
          </a:p>
          <a:p>
            <a:pPr lvl="1"/>
            <a:r>
              <a:rPr lang="en-US" dirty="0"/>
              <a:t>Reduce energy use</a:t>
            </a:r>
          </a:p>
          <a:p>
            <a:pPr lvl="1"/>
            <a:r>
              <a:rPr lang="en-US" dirty="0"/>
              <a:t>Reduce water use</a:t>
            </a:r>
          </a:p>
          <a:p>
            <a:pPr lvl="1"/>
            <a:r>
              <a:rPr lang="en-US" dirty="0"/>
              <a:t>Increase the use of renewable energy</a:t>
            </a:r>
          </a:p>
          <a:p>
            <a:pPr lvl="1"/>
            <a:r>
              <a:rPr lang="en-US" dirty="0"/>
              <a:t>Reduce greenhouse gas </a:t>
            </a:r>
            <a:r>
              <a:rPr lang="en-US" dirty="0" smtClean="0"/>
              <a:t>emissions</a:t>
            </a:r>
          </a:p>
          <a:p>
            <a:r>
              <a:rPr lang="en-US" dirty="0" smtClean="0"/>
              <a:t>Our response as a Department – and as individuals – to global climate change</a:t>
            </a:r>
            <a:endParaRPr lang="en-US" dirty="0"/>
          </a:p>
        </p:txBody>
      </p:sp>
      <p:sp>
        <p:nvSpPr>
          <p:cNvPr id="3" name="Title 2"/>
          <p:cNvSpPr>
            <a:spLocks noGrp="1"/>
          </p:cNvSpPr>
          <p:nvPr>
            <p:ph type="title"/>
          </p:nvPr>
        </p:nvSpPr>
        <p:spPr/>
        <p:txBody>
          <a:bodyPr/>
          <a:lstStyle/>
          <a:p>
            <a:r>
              <a:rPr lang="en-US" dirty="0" smtClean="0"/>
              <a:t>Sustainability is how we as a Department lead by example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8200"/>
            <a:ext cx="2286000" cy="17145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999" y="4648200"/>
            <a:ext cx="2587925" cy="17145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923" y="4648200"/>
            <a:ext cx="2571751" cy="171450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35054"/>
          <a:stretch/>
        </p:blipFill>
        <p:spPr>
          <a:xfrm>
            <a:off x="7445674" y="4652058"/>
            <a:ext cx="1698326" cy="1710642"/>
          </a:xfrm>
          <a:prstGeom prst="rect">
            <a:avLst/>
          </a:prstGeom>
        </p:spPr>
      </p:pic>
    </p:spTree>
    <p:extLst>
      <p:ext uri="{BB962C8B-B14F-4D97-AF65-F5344CB8AC3E}">
        <p14:creationId xmlns:p14="http://schemas.microsoft.com/office/powerpoint/2010/main" val="1870595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288" y="0"/>
            <a:ext cx="6647688" cy="838200"/>
          </a:xfrm>
        </p:spPr>
        <p:txBody>
          <a:bodyPr/>
          <a:lstStyle/>
          <a:p>
            <a:pPr>
              <a:lnSpc>
                <a:spcPct val="100000"/>
              </a:lnSpc>
              <a:spcAft>
                <a:spcPts val="0"/>
              </a:spcAft>
            </a:pPr>
            <a:r>
              <a:rPr lang="en-US" sz="3200" dirty="0"/>
              <a:t>DOE: </a:t>
            </a:r>
            <a:r>
              <a:rPr lang="en-US" sz="3200" dirty="0" smtClean="0"/>
              <a:t>Operations</a:t>
            </a:r>
            <a:endParaRPr lang="en-US" sz="3200" dirty="0"/>
          </a:p>
        </p:txBody>
      </p:sp>
      <p:sp>
        <p:nvSpPr>
          <p:cNvPr id="7171" name="Content Placeholder 2"/>
          <p:cNvSpPr>
            <a:spLocks noGrp="1"/>
          </p:cNvSpPr>
          <p:nvPr>
            <p:ph idx="1"/>
          </p:nvPr>
        </p:nvSpPr>
        <p:spPr>
          <a:xfrm>
            <a:off x="533400" y="1143000"/>
            <a:ext cx="8229600" cy="2286000"/>
          </a:xfrm>
        </p:spPr>
        <p:txBody>
          <a:bodyPr/>
          <a:lstStyle/>
          <a:p>
            <a:r>
              <a:rPr lang="en-US" sz="2200" dirty="0"/>
              <a:t>Employs </a:t>
            </a:r>
            <a:r>
              <a:rPr lang="en-US" sz="2200" dirty="0" smtClean="0"/>
              <a:t>approximately 109,000 </a:t>
            </a:r>
            <a:r>
              <a:rPr lang="en-US" sz="2200" dirty="0"/>
              <a:t>people</a:t>
            </a:r>
          </a:p>
          <a:p>
            <a:r>
              <a:rPr lang="en-US" sz="2200" dirty="0" smtClean="0"/>
              <a:t>Operates 47 major sites, </a:t>
            </a:r>
            <a:r>
              <a:rPr lang="en-US" sz="2200" dirty="0"/>
              <a:t>which </a:t>
            </a:r>
            <a:r>
              <a:rPr lang="en-US" sz="2200" dirty="0" smtClean="0"/>
              <a:t>include </a:t>
            </a:r>
            <a:r>
              <a:rPr lang="en-US" sz="2200" dirty="0"/>
              <a:t>laboratories, accelerators, manufacturing and processing plants, test facilities, and office buildings</a:t>
            </a:r>
            <a:endParaRPr lang="en-US" sz="2200" dirty="0" smtClean="0"/>
          </a:p>
          <a:p>
            <a:r>
              <a:rPr lang="en-US" sz="2200" dirty="0" smtClean="0"/>
              <a:t>Operates over 14,000 vehicles</a:t>
            </a:r>
          </a:p>
          <a:p>
            <a:r>
              <a:rPr lang="en-US" sz="2200" dirty="0" smtClean="0"/>
              <a:t>Spent more than $370 </a:t>
            </a:r>
            <a:r>
              <a:rPr lang="en-US" sz="2200" dirty="0"/>
              <a:t>m</a:t>
            </a:r>
            <a:r>
              <a:rPr lang="en-US" sz="2200" dirty="0" smtClean="0"/>
              <a:t>illion on facility energy and water consumption in FY 2014</a:t>
            </a:r>
          </a:p>
        </p:txBody>
      </p:sp>
      <p:pic>
        <p:nvPicPr>
          <p:cNvPr id="7172"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810001"/>
            <a:ext cx="7343848" cy="24288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113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Department of Energy Sites</a:t>
            </a:r>
            <a:endParaRPr lang="en-US" sz="32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3B41CDB-A463-4965-AC18-6047E2309396}" type="slidenum">
              <a:rPr lang="en-US" smtClean="0"/>
              <a:pPr>
                <a:defRPr/>
              </a:pPr>
              <a:t>5</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254214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676400"/>
            <a:ext cx="8305800" cy="1828800"/>
          </a:xfrm>
          <a:prstGeom prst="rect">
            <a:avLst/>
          </a:prstGeom>
        </p:spPr>
        <p:txBody>
          <a:bodyPr>
            <a:normAutofit/>
          </a:bodyPr>
          <a:lstStyle/>
          <a:p>
            <a:pPr defTabSz="457200">
              <a:spcBef>
                <a:spcPct val="20000"/>
              </a:spcBef>
              <a:buFont typeface="Arial"/>
              <a:buNone/>
              <a:defRPr/>
            </a:pPr>
            <a:endParaRPr lang="en-US" sz="2323" b="1" dirty="0">
              <a:solidFill>
                <a:srgbClr val="FFFFFF"/>
              </a:solidFill>
              <a:latin typeface="Arial Narrow"/>
              <a:cs typeface="Arial Narrow"/>
            </a:endParaRPr>
          </a:p>
        </p:txBody>
      </p:sp>
      <p:sp>
        <p:nvSpPr>
          <p:cNvPr id="6147" name="TextBox 7"/>
          <p:cNvSpPr txBox="1">
            <a:spLocks noChangeArrowheads="1"/>
          </p:cNvSpPr>
          <p:nvPr/>
        </p:nvSpPr>
        <p:spPr bwMode="auto">
          <a:xfrm>
            <a:off x="0" y="838200"/>
            <a:ext cx="9144000" cy="345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sz="800" b="1" dirty="0">
              <a:solidFill>
                <a:srgbClr val="50565C">
                  <a:lumMod val="50000"/>
                </a:srgbClr>
              </a:solidFill>
              <a:latin typeface="Arial"/>
            </a:endParaRPr>
          </a:p>
          <a:p>
            <a:pPr eaLnBrk="1" fontAlgn="base" hangingPunct="1">
              <a:spcBef>
                <a:spcPct val="0"/>
              </a:spcBef>
              <a:spcAft>
                <a:spcPct val="0"/>
              </a:spcAft>
            </a:pPr>
            <a:r>
              <a:rPr lang="en-US" sz="2400" dirty="0" smtClean="0">
                <a:latin typeface="Arial"/>
              </a:rPr>
              <a:t>3</a:t>
            </a:r>
            <a:r>
              <a:rPr lang="en-US" sz="2400" baseline="30000" dirty="0" smtClean="0">
                <a:latin typeface="Arial"/>
              </a:rPr>
              <a:t>rd </a:t>
            </a:r>
            <a:r>
              <a:rPr lang="en-US" sz="2400" dirty="0">
                <a:latin typeface="Arial"/>
              </a:rPr>
              <a:t>largest user of facility energy in the Federal </a:t>
            </a:r>
            <a:r>
              <a:rPr lang="en-US" sz="2400" dirty="0" smtClean="0">
                <a:latin typeface="Arial"/>
              </a:rPr>
              <a:t>Government, 4</a:t>
            </a:r>
            <a:r>
              <a:rPr lang="en-US" sz="2400" baseline="30000" dirty="0" smtClean="0">
                <a:latin typeface="Arial"/>
              </a:rPr>
              <a:t>th</a:t>
            </a:r>
            <a:r>
              <a:rPr lang="en-US" sz="2400" dirty="0" smtClean="0">
                <a:latin typeface="Arial"/>
              </a:rPr>
              <a:t> largest in total energy use       </a:t>
            </a:r>
            <a:endParaRPr lang="en-US" sz="2400" dirty="0">
              <a:latin typeface="Arial"/>
            </a:endParaRPr>
          </a:p>
          <a:p>
            <a:pPr eaLnBrk="1" fontAlgn="base" hangingPunct="1">
              <a:spcBef>
                <a:spcPct val="0"/>
              </a:spcBef>
              <a:spcAft>
                <a:spcPct val="0"/>
              </a:spcAft>
            </a:pPr>
            <a:endParaRPr lang="en-US" sz="800" dirty="0">
              <a:latin typeface="Arial"/>
            </a:endParaRPr>
          </a:p>
          <a:p>
            <a:pPr eaLnBrk="1" fontAlgn="base" hangingPunct="1">
              <a:spcBef>
                <a:spcPct val="0"/>
              </a:spcBef>
              <a:spcAft>
                <a:spcPct val="0"/>
              </a:spcAft>
            </a:pPr>
            <a:r>
              <a:rPr lang="en-US" sz="2200" dirty="0"/>
              <a:t>In FY </a:t>
            </a:r>
            <a:r>
              <a:rPr lang="en-US" sz="2200" dirty="0" smtClean="0"/>
              <a:t>2013, </a:t>
            </a:r>
            <a:r>
              <a:rPr lang="en-US" sz="2200" dirty="0"/>
              <a:t>DOE used, occupied and emitted approximately:</a:t>
            </a:r>
          </a:p>
          <a:p>
            <a:pPr lvl="1" eaLnBrk="1" fontAlgn="base" hangingPunct="1">
              <a:spcBef>
                <a:spcPct val="0"/>
              </a:spcBef>
              <a:spcAft>
                <a:spcPct val="0"/>
              </a:spcAft>
            </a:pPr>
            <a:endParaRPr lang="en-US" sz="600" dirty="0"/>
          </a:p>
          <a:p>
            <a:pPr lvl="1" eaLnBrk="1" fontAlgn="base" hangingPunct="1">
              <a:spcBef>
                <a:spcPct val="0"/>
              </a:spcBef>
              <a:spcAft>
                <a:spcPct val="0"/>
              </a:spcAft>
              <a:buFont typeface="Arial" charset="0"/>
              <a:buChar char="•"/>
            </a:pPr>
            <a:r>
              <a:rPr lang="en-US" sz="2000" dirty="0"/>
              <a:t> </a:t>
            </a:r>
            <a:r>
              <a:rPr lang="en-US" sz="2000" dirty="0" smtClean="0"/>
              <a:t>28.9 </a:t>
            </a:r>
            <a:r>
              <a:rPr lang="en-US" sz="2000" dirty="0"/>
              <a:t>trillion </a:t>
            </a:r>
            <a:r>
              <a:rPr lang="en-US" sz="2000" dirty="0" err="1"/>
              <a:t>Btus</a:t>
            </a:r>
            <a:r>
              <a:rPr lang="en-US" sz="2000" dirty="0"/>
              <a:t> </a:t>
            </a:r>
            <a:r>
              <a:rPr lang="en-US" sz="2000" dirty="0" smtClean="0"/>
              <a:t>total energy</a:t>
            </a:r>
            <a:r>
              <a:rPr lang="en-US" sz="2000" dirty="0"/>
              <a:t>; 3% of Government total</a:t>
            </a:r>
          </a:p>
          <a:p>
            <a:pPr lvl="1" eaLnBrk="1" fontAlgn="base" hangingPunct="1">
              <a:spcBef>
                <a:spcPct val="0"/>
              </a:spcBef>
              <a:spcAft>
                <a:spcPct val="0"/>
              </a:spcAft>
              <a:buFont typeface="Arial" charset="0"/>
              <a:buChar char="•"/>
            </a:pPr>
            <a:endParaRPr lang="en-US" sz="600" dirty="0"/>
          </a:p>
          <a:p>
            <a:pPr lvl="1" eaLnBrk="1" fontAlgn="base" hangingPunct="1">
              <a:spcBef>
                <a:spcPct val="0"/>
              </a:spcBef>
              <a:spcAft>
                <a:spcPct val="0"/>
              </a:spcAft>
              <a:buFont typeface="Arial" charset="0"/>
              <a:buChar char="•"/>
            </a:pPr>
            <a:r>
              <a:rPr lang="en-US" sz="2200" dirty="0"/>
              <a:t> </a:t>
            </a:r>
            <a:r>
              <a:rPr lang="en-US" sz="2000" dirty="0" smtClean="0"/>
              <a:t>4.9 </a:t>
            </a:r>
            <a:r>
              <a:rPr lang="en-US" sz="2000" dirty="0"/>
              <a:t>million MWH electricity; 9% of Government total</a:t>
            </a:r>
          </a:p>
          <a:p>
            <a:pPr lvl="1" eaLnBrk="1" fontAlgn="base" hangingPunct="1">
              <a:spcBef>
                <a:spcPct val="0"/>
              </a:spcBef>
              <a:spcAft>
                <a:spcPct val="0"/>
              </a:spcAft>
              <a:buFont typeface="Arial" charset="0"/>
              <a:buChar char="•"/>
            </a:pPr>
            <a:endParaRPr lang="en-US" sz="600" dirty="0"/>
          </a:p>
          <a:p>
            <a:pPr lvl="1" eaLnBrk="1" fontAlgn="base" hangingPunct="1">
              <a:spcBef>
                <a:spcPct val="0"/>
              </a:spcBef>
              <a:spcAft>
                <a:spcPct val="0"/>
              </a:spcAft>
              <a:buFont typeface="Arial" charset="0"/>
              <a:buChar char="•"/>
            </a:pPr>
            <a:r>
              <a:rPr lang="en-US" sz="2200" dirty="0"/>
              <a:t> </a:t>
            </a:r>
            <a:r>
              <a:rPr lang="en-US" sz="2000" dirty="0" smtClean="0"/>
              <a:t>6.5 </a:t>
            </a:r>
            <a:r>
              <a:rPr lang="en-US" sz="2000" dirty="0"/>
              <a:t>billion gallons of potable water; 5% of Government total</a:t>
            </a:r>
          </a:p>
          <a:p>
            <a:pPr lvl="1" eaLnBrk="1" fontAlgn="base" hangingPunct="1">
              <a:spcBef>
                <a:spcPct val="0"/>
              </a:spcBef>
              <a:spcAft>
                <a:spcPct val="0"/>
              </a:spcAft>
              <a:buFont typeface="Arial" charset="0"/>
              <a:buChar char="•"/>
            </a:pPr>
            <a:endParaRPr lang="en-US" sz="600" dirty="0"/>
          </a:p>
          <a:p>
            <a:pPr lvl="1" eaLnBrk="1" fontAlgn="base" hangingPunct="1">
              <a:spcBef>
                <a:spcPct val="0"/>
              </a:spcBef>
              <a:spcAft>
                <a:spcPct val="0"/>
              </a:spcAft>
              <a:buFont typeface="Arial" charset="0"/>
              <a:buChar char="•"/>
            </a:pPr>
            <a:r>
              <a:rPr lang="en-US" sz="2000" dirty="0"/>
              <a:t> </a:t>
            </a:r>
            <a:r>
              <a:rPr lang="en-US" sz="2000" dirty="0" smtClean="0"/>
              <a:t>120 </a:t>
            </a:r>
            <a:r>
              <a:rPr lang="en-US" sz="2000" dirty="0"/>
              <a:t>million square feet; 4% of Government total</a:t>
            </a:r>
          </a:p>
          <a:p>
            <a:pPr lvl="1" eaLnBrk="1" fontAlgn="base" hangingPunct="1">
              <a:spcBef>
                <a:spcPct val="0"/>
              </a:spcBef>
              <a:spcAft>
                <a:spcPct val="0"/>
              </a:spcAft>
              <a:buFont typeface="Arial" charset="0"/>
              <a:buChar char="•"/>
            </a:pPr>
            <a:endParaRPr lang="en-US" sz="600" dirty="0"/>
          </a:p>
          <a:p>
            <a:pPr lvl="1" eaLnBrk="1" fontAlgn="base" hangingPunct="1">
              <a:spcBef>
                <a:spcPct val="0"/>
              </a:spcBef>
              <a:spcAft>
                <a:spcPct val="0"/>
              </a:spcAft>
              <a:buFont typeface="Arial" charset="0"/>
              <a:buChar char="•"/>
            </a:pPr>
            <a:r>
              <a:rPr lang="en-US" sz="2000" dirty="0"/>
              <a:t> </a:t>
            </a:r>
            <a:r>
              <a:rPr lang="en-US" sz="2000" dirty="0" smtClean="0"/>
              <a:t>3.1 </a:t>
            </a:r>
            <a:r>
              <a:rPr lang="en-US" sz="2000" dirty="0"/>
              <a:t>million MTCO</a:t>
            </a:r>
            <a:r>
              <a:rPr lang="en-US" sz="2000" baseline="-25000" dirty="0"/>
              <a:t>2</a:t>
            </a:r>
            <a:r>
              <a:rPr lang="en-US" sz="2000" dirty="0"/>
              <a:t>e Scope 1&amp; 2 GHG; 7</a:t>
            </a:r>
            <a:r>
              <a:rPr lang="en-US" sz="2000" dirty="0" smtClean="0"/>
              <a:t>% </a:t>
            </a:r>
            <a:r>
              <a:rPr lang="en-US" sz="2000" dirty="0"/>
              <a:t>of Government total</a:t>
            </a:r>
          </a:p>
        </p:txBody>
      </p:sp>
      <p:sp>
        <p:nvSpPr>
          <p:cNvPr id="6148" name="TextBox 8"/>
          <p:cNvSpPr txBox="1">
            <a:spLocks noChangeArrowheads="1"/>
          </p:cNvSpPr>
          <p:nvPr/>
        </p:nvSpPr>
        <p:spPr bwMode="auto">
          <a:xfrm>
            <a:off x="0" y="152400"/>
            <a:ext cx="655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buFont typeface="Arial" charset="0"/>
              <a:buNone/>
            </a:pPr>
            <a:r>
              <a:rPr lang="en-US" sz="3200" b="1" dirty="0" smtClean="0">
                <a:solidFill>
                  <a:srgbClr val="FFFFFF"/>
                </a:solidFill>
                <a:latin typeface="Arial"/>
              </a:rPr>
              <a:t>The DOE Footprint</a:t>
            </a:r>
            <a:endParaRPr lang="en-US" sz="3200" b="1" dirty="0">
              <a:solidFill>
                <a:srgbClr val="FFFFFF"/>
              </a:solidFill>
              <a:latin typeface="Arial"/>
            </a:endParaRPr>
          </a:p>
        </p:txBody>
      </p:sp>
      <p:pic>
        <p:nvPicPr>
          <p:cNvPr id="6149" name="Picture 8" descr="http://buildipedia.com/images/masterformat/Channels/Go_Green/nrel/NREL_Overal_Dennis_Schroed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24" b="4865"/>
          <a:stretch/>
        </p:blipFill>
        <p:spPr bwMode="auto">
          <a:xfrm>
            <a:off x="0" y="4297680"/>
            <a:ext cx="9144000"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Slide Number Placeholder 1"/>
          <p:cNvSpPr>
            <a:spLocks noGrp="1"/>
          </p:cNvSpPr>
          <p:nvPr>
            <p:ph type="sldNum" sz="quarter" idx="4294967295"/>
          </p:nvPr>
        </p:nvSpPr>
        <p:spPr bwMode="auto">
          <a:xfrm>
            <a:off x="8686800" y="6111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5062A3BA-79D5-491C-86A8-9B8196AF6D89}" type="slidenum">
              <a:rPr lang="en-US">
                <a:solidFill>
                  <a:srgbClr val="50565C"/>
                </a:solidFill>
              </a:rPr>
              <a:pPr eaLnBrk="1" fontAlgn="base" hangingPunct="1">
                <a:spcBef>
                  <a:spcPct val="0"/>
                </a:spcBef>
                <a:spcAft>
                  <a:spcPct val="0"/>
                </a:spcAft>
              </a:pPr>
              <a:t>6</a:t>
            </a:fld>
            <a:endParaRPr lang="en-US" dirty="0">
              <a:solidFill>
                <a:srgbClr val="50565C"/>
              </a:solidFill>
            </a:endParaRPr>
          </a:p>
        </p:txBody>
      </p:sp>
    </p:spTree>
    <p:extLst>
      <p:ext uri="{BB962C8B-B14F-4D97-AF65-F5344CB8AC3E}">
        <p14:creationId xmlns:p14="http://schemas.microsoft.com/office/powerpoint/2010/main" val="3609504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152400"/>
            <a:ext cx="8305800" cy="731838"/>
          </a:xfrm>
        </p:spPr>
        <p:txBody>
          <a:bodyPr/>
          <a:lstStyle/>
          <a:p>
            <a:r>
              <a:rPr lang="en-US" sz="2900" dirty="0" smtClean="0"/>
              <a:t> Sustainability Roles / Responsibilities</a:t>
            </a:r>
          </a:p>
        </p:txBody>
      </p:sp>
      <p:sp>
        <p:nvSpPr>
          <p:cNvPr id="3" name="Content Placeholder 2"/>
          <p:cNvSpPr>
            <a:spLocks noGrp="1"/>
          </p:cNvSpPr>
          <p:nvPr>
            <p:ph idx="1"/>
          </p:nvPr>
        </p:nvSpPr>
        <p:spPr>
          <a:xfrm>
            <a:off x="304800" y="990600"/>
            <a:ext cx="8229600" cy="5638800"/>
          </a:xfrm>
        </p:spPr>
        <p:txBody>
          <a:bodyPr/>
          <a:lstStyle/>
          <a:p>
            <a:pPr>
              <a:defRPr/>
            </a:pPr>
            <a:r>
              <a:rPr lang="en-US" sz="2000" b="1" dirty="0" smtClean="0"/>
              <a:t>Chief Sustainability Officer (CSO)</a:t>
            </a:r>
          </a:p>
          <a:p>
            <a:pPr lvl="1">
              <a:defRPr/>
            </a:pPr>
            <a:r>
              <a:rPr lang="en-US" sz="1800" dirty="0" smtClean="0"/>
              <a:t>Leads DOE Sustainability efforts</a:t>
            </a:r>
          </a:p>
          <a:p>
            <a:pPr lvl="1">
              <a:defRPr/>
            </a:pPr>
            <a:r>
              <a:rPr lang="en-US" sz="1800" dirty="0" smtClean="0"/>
              <a:t>Chairs DOE Senior Sustainability Steering Committee and makes related policy decisions</a:t>
            </a:r>
          </a:p>
          <a:p>
            <a:pPr lvl="1">
              <a:defRPr/>
            </a:pPr>
            <a:r>
              <a:rPr lang="en-US" sz="1800" dirty="0" smtClean="0"/>
              <a:t>Provides guidance to SPO and submits official reports/plans</a:t>
            </a:r>
          </a:p>
          <a:p>
            <a:pPr>
              <a:defRPr/>
            </a:pPr>
            <a:endParaRPr lang="en-US" sz="900" b="1" dirty="0" smtClean="0"/>
          </a:p>
          <a:p>
            <a:pPr>
              <a:defRPr/>
            </a:pPr>
            <a:r>
              <a:rPr lang="en-US" sz="2000" b="1" dirty="0" smtClean="0"/>
              <a:t>Under Secretaries / HQ Elements</a:t>
            </a:r>
          </a:p>
          <a:p>
            <a:pPr lvl="1">
              <a:defRPr/>
            </a:pPr>
            <a:r>
              <a:rPr lang="en-US" sz="1800" dirty="0" smtClean="0"/>
              <a:t>Responsible for meeting, funding, and reporting on SSPP goals</a:t>
            </a:r>
          </a:p>
          <a:p>
            <a:pPr lvl="1">
              <a:defRPr/>
            </a:pPr>
            <a:r>
              <a:rPr lang="en-US" sz="1800" dirty="0" smtClean="0"/>
              <a:t>Partners with sites and labs to meet goals</a:t>
            </a:r>
          </a:p>
          <a:p>
            <a:pPr lvl="1">
              <a:defRPr/>
            </a:pPr>
            <a:r>
              <a:rPr lang="en-US" sz="1800" dirty="0" smtClean="0"/>
              <a:t>Reports to SPO and partners on progress and projections</a:t>
            </a:r>
          </a:p>
          <a:p>
            <a:pPr lvl="1">
              <a:defRPr/>
            </a:pPr>
            <a:endParaRPr lang="en-US" sz="900" b="1" dirty="0" smtClean="0"/>
          </a:p>
          <a:p>
            <a:pPr>
              <a:defRPr/>
            </a:pPr>
            <a:r>
              <a:rPr lang="en-US" sz="2000" b="1" dirty="0" smtClean="0"/>
              <a:t>Sustainability Performance Office (SPO)</a:t>
            </a:r>
          </a:p>
          <a:p>
            <a:pPr lvl="1">
              <a:defRPr/>
            </a:pPr>
            <a:r>
              <a:rPr lang="en-US" sz="1800" dirty="0" smtClean="0"/>
              <a:t>Facilitates coordination of DOE sustainability efforts</a:t>
            </a:r>
          </a:p>
          <a:p>
            <a:pPr lvl="1">
              <a:defRPr/>
            </a:pPr>
            <a:r>
              <a:rPr lang="en-US" sz="1800" dirty="0" smtClean="0"/>
              <a:t>Performs data collection, analysis, and reporting</a:t>
            </a:r>
          </a:p>
          <a:p>
            <a:pPr lvl="1">
              <a:defRPr/>
            </a:pPr>
            <a:r>
              <a:rPr lang="en-US" sz="1800" dirty="0" smtClean="0"/>
              <a:t>Issues policies and guidance</a:t>
            </a:r>
          </a:p>
          <a:p>
            <a:pPr lvl="1">
              <a:defRPr/>
            </a:pPr>
            <a:r>
              <a:rPr lang="en-US" sz="1800" dirty="0" smtClean="0"/>
              <a:t>Leads agency coordination and interagency representation</a:t>
            </a:r>
          </a:p>
          <a:p>
            <a:pPr>
              <a:defRPr/>
            </a:pPr>
            <a:endParaRPr lang="en-US" sz="2000" dirty="0" smtClean="0"/>
          </a:p>
          <a:p>
            <a:pPr>
              <a:defRPr/>
            </a:pPr>
            <a:endParaRPr lang="en-US" sz="2000" dirty="0"/>
          </a:p>
        </p:txBody>
      </p:sp>
    </p:spTree>
    <p:extLst>
      <p:ext uri="{BB962C8B-B14F-4D97-AF65-F5344CB8AC3E}">
        <p14:creationId xmlns:p14="http://schemas.microsoft.com/office/powerpoint/2010/main" val="2982052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Products of the Sustainability Performance Office</a:t>
            </a:r>
            <a:endParaRPr lang="en-US" dirty="0"/>
          </a:p>
        </p:txBody>
      </p:sp>
      <p:sp>
        <p:nvSpPr>
          <p:cNvPr id="3" name="Content Placeholder 2"/>
          <p:cNvSpPr>
            <a:spLocks noGrp="1"/>
          </p:cNvSpPr>
          <p:nvPr>
            <p:ph idx="1"/>
          </p:nvPr>
        </p:nvSpPr>
        <p:spPr/>
        <p:txBody>
          <a:bodyPr/>
          <a:lstStyle/>
          <a:p>
            <a:r>
              <a:rPr lang="en-US" dirty="0" smtClean="0"/>
              <a:t>Strategic Sustainability Performance Plan</a:t>
            </a:r>
          </a:p>
          <a:p>
            <a:r>
              <a:rPr lang="en-US" dirty="0" smtClean="0"/>
              <a:t>Comprehensive Greenhouse Gas Inventory</a:t>
            </a:r>
          </a:p>
          <a:p>
            <a:r>
              <a:rPr lang="en-US" dirty="0" smtClean="0"/>
              <a:t>OMB Scorecard</a:t>
            </a:r>
          </a:p>
          <a:p>
            <a:r>
              <a:rPr lang="en-US" dirty="0" smtClean="0"/>
              <a:t>Climate Adaptation Plan</a:t>
            </a:r>
          </a:p>
          <a:p>
            <a:r>
              <a:rPr lang="en-US" dirty="0" smtClean="0"/>
              <a:t>Fleet Alternative Fuel Vehicle Acquisition Report</a:t>
            </a:r>
          </a:p>
          <a:p>
            <a:r>
              <a:rPr lang="en-US" dirty="0" smtClean="0"/>
              <a:t>EISA Section 432</a:t>
            </a:r>
          </a:p>
          <a:p>
            <a:r>
              <a:rPr lang="en-US" dirty="0" smtClean="0"/>
              <a:t>President’s Performance Contracting Challenge</a:t>
            </a:r>
            <a:endParaRPr lang="en-US" dirty="0"/>
          </a:p>
        </p:txBody>
      </p:sp>
    </p:spTree>
    <p:extLst>
      <p:ext uri="{BB962C8B-B14F-4D97-AF65-F5344CB8AC3E}">
        <p14:creationId xmlns:p14="http://schemas.microsoft.com/office/powerpoint/2010/main" val="2822004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0" y="0"/>
            <a:ext cx="6858000" cy="914400"/>
          </a:xfrm>
          <a:prstGeom prst="rect">
            <a:avLst/>
          </a:prstGeom>
        </p:spPr>
        <p:txBody>
          <a:bodyPr anchor="ctr"/>
          <a:lst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r>
              <a:rPr lang="en-US" sz="3000" dirty="0" smtClean="0"/>
              <a:t>Principal Driver: E.O. 13693</a:t>
            </a:r>
          </a:p>
        </p:txBody>
      </p:sp>
      <p:sp>
        <p:nvSpPr>
          <p:cNvPr id="4" name="Rectangle 3"/>
          <p:cNvSpPr txBox="1">
            <a:spLocks/>
          </p:cNvSpPr>
          <p:nvPr/>
        </p:nvSpPr>
        <p:spPr>
          <a:xfrm>
            <a:off x="152400" y="1066800"/>
            <a:ext cx="8915400" cy="4267200"/>
          </a:xfrm>
          <a:prstGeom prst="rect">
            <a:avLst/>
          </a:prstGeom>
          <a:ln>
            <a:noFill/>
          </a:ln>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Establish </a:t>
            </a:r>
            <a:r>
              <a:rPr lang="en-US" sz="2000" dirty="0"/>
              <a:t>new GHG reduction targets for </a:t>
            </a:r>
            <a:r>
              <a:rPr lang="en-US" sz="2000" dirty="0" smtClean="0"/>
              <a:t>FY25 (FY08 </a:t>
            </a:r>
            <a:r>
              <a:rPr lang="en-US" sz="2000" dirty="0"/>
              <a:t>baseline)</a:t>
            </a:r>
          </a:p>
          <a:p>
            <a:r>
              <a:rPr lang="en-US" sz="2000" dirty="0"/>
              <a:t>Reduce energy use intensity 2.5 percent annually through </a:t>
            </a:r>
            <a:r>
              <a:rPr lang="en-US" sz="2000" dirty="0" smtClean="0"/>
              <a:t>FY25 (FY15 </a:t>
            </a:r>
            <a:r>
              <a:rPr lang="en-US" sz="2000" dirty="0"/>
              <a:t>baseline)</a:t>
            </a:r>
          </a:p>
          <a:p>
            <a:r>
              <a:rPr lang="en-US" sz="2000" dirty="0"/>
              <a:t>Establish new High Performance Sustainable Buildings (HPSB) target for </a:t>
            </a:r>
            <a:r>
              <a:rPr lang="en-US" sz="2000" dirty="0" smtClean="0"/>
              <a:t>FY25</a:t>
            </a:r>
            <a:endParaRPr lang="en-US" sz="2000" dirty="0"/>
          </a:p>
          <a:p>
            <a:r>
              <a:rPr lang="en-US" sz="2000" dirty="0"/>
              <a:t>Establish net-zero building target for </a:t>
            </a:r>
            <a:r>
              <a:rPr lang="en-US" sz="2000" dirty="0" smtClean="0"/>
              <a:t>FY25</a:t>
            </a:r>
            <a:endParaRPr lang="en-US" sz="2000" dirty="0"/>
          </a:p>
          <a:p>
            <a:r>
              <a:rPr lang="en-US" sz="2000" dirty="0"/>
              <a:t>Utilize 25 </a:t>
            </a:r>
            <a:r>
              <a:rPr lang="en-US" sz="2000" dirty="0" smtClean="0"/>
              <a:t>percent clean </a:t>
            </a:r>
            <a:r>
              <a:rPr lang="en-US" sz="2000" dirty="0"/>
              <a:t>energy (renewable and alternative) as a percentage of total electric and thermal use by </a:t>
            </a:r>
            <a:r>
              <a:rPr lang="en-US" sz="2000" dirty="0" smtClean="0"/>
              <a:t>FY25</a:t>
            </a:r>
            <a:endParaRPr lang="en-US" sz="2000" dirty="0"/>
          </a:p>
          <a:p>
            <a:r>
              <a:rPr lang="en-US" sz="2000" dirty="0"/>
              <a:t>Utilize 30 percent renewable energy as a percentage of total electric energy use by </a:t>
            </a:r>
            <a:r>
              <a:rPr lang="en-US" sz="2000" dirty="0" smtClean="0"/>
              <a:t>FY25</a:t>
            </a:r>
            <a:endParaRPr lang="en-US" sz="2000" dirty="0"/>
          </a:p>
          <a:p>
            <a:r>
              <a:rPr lang="en-US" sz="2000" dirty="0"/>
              <a:t>Reduce fleet-related GHGs 30 percent by the end of </a:t>
            </a:r>
            <a:r>
              <a:rPr lang="en-US" sz="2000" dirty="0" smtClean="0"/>
              <a:t>FY25 </a:t>
            </a:r>
            <a:r>
              <a:rPr lang="en-US" sz="2000" dirty="0"/>
              <a:t>(</a:t>
            </a:r>
            <a:r>
              <a:rPr lang="en-US" sz="2000" dirty="0" smtClean="0"/>
              <a:t>FY14 </a:t>
            </a:r>
            <a:r>
              <a:rPr lang="en-US" sz="2000" dirty="0"/>
              <a:t>baseline)</a:t>
            </a:r>
          </a:p>
          <a:p>
            <a:r>
              <a:rPr lang="en-US" sz="2000" dirty="0"/>
              <a:t>Reduce water use intensity 36 percent by </a:t>
            </a:r>
            <a:r>
              <a:rPr lang="en-US" sz="2000" dirty="0" smtClean="0"/>
              <a:t>FY25 </a:t>
            </a:r>
            <a:r>
              <a:rPr lang="en-US" sz="2000" dirty="0"/>
              <a:t>(</a:t>
            </a:r>
            <a:r>
              <a:rPr lang="en-US" sz="2000" dirty="0" smtClean="0"/>
              <a:t>FY07 </a:t>
            </a:r>
            <a:r>
              <a:rPr lang="en-US" sz="2000" dirty="0"/>
              <a:t>baseline)</a:t>
            </a:r>
          </a:p>
          <a:p>
            <a:r>
              <a:rPr lang="en-US" sz="2000" dirty="0" smtClean="0"/>
              <a:t>Fulfill </a:t>
            </a:r>
            <a:r>
              <a:rPr lang="en-US" sz="2000" dirty="0"/>
              <a:t>existing agency target for performance contracting (DOE: $275 million by December 2016) and establish new annual targets for </a:t>
            </a:r>
            <a:r>
              <a:rPr lang="en-US" sz="2000" dirty="0" smtClean="0"/>
              <a:t>FY17 </a:t>
            </a:r>
            <a:r>
              <a:rPr lang="en-US" sz="2000" dirty="0"/>
              <a:t>and thereafter</a:t>
            </a:r>
          </a:p>
          <a:p>
            <a:pPr marL="0" indent="0">
              <a:buFont typeface="Arial" charset="0"/>
              <a:buNone/>
            </a:pPr>
            <a:r>
              <a:rPr lang="en-US" sz="1600" dirty="0" smtClean="0">
                <a:solidFill>
                  <a:prstClr val="black">
                    <a:lumMod val="50000"/>
                  </a:prstClr>
                </a:solidFill>
              </a:rPr>
              <a:t>	</a:t>
            </a:r>
          </a:p>
          <a:p>
            <a:pPr marL="0" indent="0">
              <a:buFont typeface="Arial" charset="0"/>
              <a:buNone/>
            </a:pPr>
            <a:r>
              <a:rPr lang="en-US" sz="1600" dirty="0">
                <a:solidFill>
                  <a:prstClr val="black">
                    <a:lumMod val="50000"/>
                  </a:prstClr>
                </a:solidFill>
              </a:rPr>
              <a:t>	</a:t>
            </a:r>
          </a:p>
        </p:txBody>
      </p:sp>
    </p:spTree>
    <p:extLst>
      <p:ext uri="{BB962C8B-B14F-4D97-AF65-F5344CB8AC3E}">
        <p14:creationId xmlns:p14="http://schemas.microsoft.com/office/powerpoint/2010/main" val="923243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1_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2_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3_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4_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4159</TotalTime>
  <Words>1315</Words>
  <Application>Microsoft Office PowerPoint</Application>
  <PresentationFormat>On-screen Show (4:3)</PresentationFormat>
  <Paragraphs>190</Paragraphs>
  <Slides>15</Slides>
  <Notes>9</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EERE_template_green</vt:lpstr>
      <vt:lpstr>1_EERE_template_green</vt:lpstr>
      <vt:lpstr>2_EERE_template_green</vt:lpstr>
      <vt:lpstr>3_EERE_template_green</vt:lpstr>
      <vt:lpstr>4_EERE_template_green</vt:lpstr>
      <vt:lpstr>PowerPoint Presentation</vt:lpstr>
      <vt:lpstr>DOE working on numerous fronts to help build a clean energy future</vt:lpstr>
      <vt:lpstr>Sustainability is how we as a Department lead by example</vt:lpstr>
      <vt:lpstr>DOE: Operations</vt:lpstr>
      <vt:lpstr>Department of Energy Sites</vt:lpstr>
      <vt:lpstr>PowerPoint Presentation</vt:lpstr>
      <vt:lpstr> Sustainability Roles / Responsibilities</vt:lpstr>
      <vt:lpstr>Principal Products of the Sustainability Performance Office</vt:lpstr>
      <vt:lpstr>PowerPoint Presentation</vt:lpstr>
      <vt:lpstr>PowerPoint Presentation</vt:lpstr>
      <vt:lpstr>FY 2014 CEQ/OMB Scorecard</vt:lpstr>
      <vt:lpstr>PowerPoint Presentation</vt:lpstr>
      <vt:lpstr>SPO Assistance and Activities</vt:lpstr>
      <vt:lpstr>Priorities and Upcoming Initiatives</vt:lpstr>
      <vt:lpstr>Contact Information and References</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Schneider</dc:creator>
  <cp:lastModifiedBy>Dewey Pleake</cp:lastModifiedBy>
  <cp:revision>187</cp:revision>
  <cp:lastPrinted>2015-03-11T16:56:09Z</cp:lastPrinted>
  <dcterms:created xsi:type="dcterms:W3CDTF">2012-08-02T18:27:11Z</dcterms:created>
  <dcterms:modified xsi:type="dcterms:W3CDTF">2015-05-26T15:29:19Z</dcterms:modified>
</cp:coreProperties>
</file>